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10"/>
  </p:notesMasterIdLst>
  <p:sldIdLst>
    <p:sldId id="257" r:id="rId2"/>
    <p:sldId id="263" r:id="rId3"/>
    <p:sldId id="258" r:id="rId4"/>
    <p:sldId id="259" r:id="rId5"/>
    <p:sldId id="260" r:id="rId6"/>
    <p:sldId id="261" r:id="rId7"/>
    <p:sldId id="262" r:id="rId8"/>
    <p:sldId id="264"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6"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3F264D-5959-42A7-9EF1-E613B56DFC6E}" type="datetimeFigureOut">
              <a:rPr lang="el-GR" smtClean="0"/>
              <a:pPr/>
              <a:t>16/10/2019</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9CC6C1-994A-43C2-B50C-F39015BC4B37}" type="slidenum">
              <a:rPr lang="el-GR" smtClean="0"/>
              <a:pPr/>
              <a:t>‹#›</a:t>
            </a:fld>
            <a:endParaRPr lang="el-GR"/>
          </a:p>
        </p:txBody>
      </p:sp>
    </p:spTree>
    <p:extLst>
      <p:ext uri="{BB962C8B-B14F-4D97-AF65-F5344CB8AC3E}">
        <p14:creationId xmlns="" xmlns:p14="http://schemas.microsoft.com/office/powerpoint/2010/main" val="2429014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7208D-CFFC-48F3-BDD7-1CF6F89E04D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234666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364323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836975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911087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7197208D-CFFC-48F3-BDD7-1CF6F89E04DD}" type="slidenum">
              <a:rPr lang="el-GR" smtClean="0"/>
              <a:pPr/>
              <a:t>‹#›</a:t>
            </a:fld>
            <a:endParaRPr lang="el-G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01240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2796388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82296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4663440" y="2582334"/>
            <a:ext cx="3703320" cy="32867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96980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10364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775373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288CD49-FAEB-4A6A-97B3-818B1F1BFAF8}" type="datetimeFigureOut">
              <a:rPr lang="el-GR" smtClean="0"/>
              <a:pPr/>
              <a:t>16/10/2019</a:t>
            </a:fld>
            <a:endParaRPr lang="el-G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319902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2" y="0"/>
            <a:ext cx="9143989" cy="4915076"/>
          </a:xfrm>
          <a:blipFill>
            <a:blip r:embed="rId2" cstate="print"/>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B288CD49-FAEB-4A6A-97B3-818B1F1BFAF8}" type="datetimeFigureOut">
              <a:rPr lang="el-GR" smtClean="0"/>
              <a:pPr/>
              <a:t>16/10/2019</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7197208D-CFFC-48F3-BDD7-1CF6F89E04DD}" type="slidenum">
              <a:rPr lang="el-GR" smtClean="0"/>
              <a:pPr/>
              <a:t>‹#›</a:t>
            </a:fld>
            <a:endParaRPr lang="el-GR"/>
          </a:p>
        </p:txBody>
      </p:sp>
    </p:spTree>
    <p:extLst>
      <p:ext uri="{BB962C8B-B14F-4D97-AF65-F5344CB8AC3E}">
        <p14:creationId xmlns="" xmlns:p14="http://schemas.microsoft.com/office/powerpoint/2010/main" val="217080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288CD49-FAEB-4A6A-97B3-818B1F1BFAF8}" type="datetimeFigureOut">
              <a:rPr lang="el-GR" smtClean="0"/>
              <a:pPr/>
              <a:t>16/10/2019</a:t>
            </a:fld>
            <a:endParaRPr lang="el-G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7197208D-CFFC-48F3-BDD7-1CF6F89E04DD}" type="slidenum">
              <a:rPr lang="el-GR" smtClean="0"/>
              <a:pPr/>
              <a:t>‹#›</a:t>
            </a:fld>
            <a:endParaRPr lang="el-G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2361398748"/>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0330B830-33C1-40C5-B114-0AC3C5BB2791}"/>
              </a:ext>
            </a:extLst>
          </p:cNvPr>
          <p:cNvSpPr>
            <a:spLocks noGrp="1"/>
          </p:cNvSpPr>
          <p:nvPr>
            <p:ph type="title"/>
          </p:nvPr>
        </p:nvSpPr>
        <p:spPr>
          <a:xfrm>
            <a:off x="0" y="0"/>
            <a:ext cx="9144000" cy="1737361"/>
          </a:xfrm>
        </p:spPr>
        <p:txBody>
          <a:bodyPr/>
          <a:lstStyle/>
          <a:p>
            <a:pPr algn="ctr"/>
            <a:r>
              <a:rPr lang="el-GR" sz="6600" b="1" dirty="0" smtClean="0"/>
              <a:t>Μηνύματα</a:t>
            </a:r>
            <a:r>
              <a:rPr lang="el-GR" dirty="0" smtClean="0"/>
              <a:t> </a:t>
            </a:r>
            <a:r>
              <a:rPr lang="el-GR" sz="2800" dirty="0" smtClean="0"/>
              <a:t>από </a:t>
            </a:r>
            <a:r>
              <a:rPr lang="el-GR" sz="2800" b="1" dirty="0" smtClean="0"/>
              <a:t>«τον Μικρό Πρίγκιπα»</a:t>
            </a:r>
            <a:r>
              <a:rPr lang="el-GR" sz="2400" dirty="0" smtClean="0"/>
              <a:t/>
            </a:r>
            <a:br>
              <a:rPr lang="el-GR" sz="2400" dirty="0" smtClean="0"/>
            </a:br>
            <a:r>
              <a:rPr lang="el-GR" sz="2400" dirty="0" smtClean="0"/>
              <a:t>                                                          </a:t>
            </a:r>
            <a:r>
              <a:rPr lang="el-GR" sz="2000" dirty="0" smtClean="0"/>
              <a:t>του Αντουάν ντε Σαιντ </a:t>
            </a:r>
            <a:r>
              <a:rPr lang="el-GR" sz="2000" dirty="0" err="1" smtClean="0"/>
              <a:t>Εξυπερύ</a:t>
            </a:r>
            <a:endParaRPr lang="el-GR" sz="2000" dirty="0"/>
          </a:p>
        </p:txBody>
      </p:sp>
      <p:sp>
        <p:nvSpPr>
          <p:cNvPr id="3" name="Θέση περιεχομένου 2">
            <a:extLst>
              <a:ext uri="{FF2B5EF4-FFF2-40B4-BE49-F238E27FC236}">
                <a16:creationId xmlns="" xmlns:a16="http://schemas.microsoft.com/office/drawing/2014/main" id="{085B3012-7B91-4864-A706-62316A25C3E1}"/>
              </a:ext>
            </a:extLst>
          </p:cNvPr>
          <p:cNvSpPr>
            <a:spLocks noGrp="1"/>
          </p:cNvSpPr>
          <p:nvPr>
            <p:ph idx="1"/>
          </p:nvPr>
        </p:nvSpPr>
        <p:spPr>
          <a:xfrm>
            <a:off x="0" y="1844824"/>
            <a:ext cx="9144000" cy="4464496"/>
          </a:xfrm>
        </p:spPr>
        <p:txBody>
          <a:bodyPr>
            <a:normAutofit/>
          </a:bodyPr>
          <a:lstStyle/>
          <a:p>
            <a:pPr marL="0" indent="0" algn="ctr">
              <a:buNone/>
            </a:pPr>
            <a:r>
              <a:rPr lang="el-GR" sz="2400" dirty="0" smtClean="0"/>
              <a:t>Σας παρουσιάζουμε </a:t>
            </a:r>
            <a:r>
              <a:rPr lang="el-GR" sz="2400" dirty="0"/>
              <a:t>την εργασία μας βασισμένη </a:t>
            </a:r>
            <a:r>
              <a:rPr lang="el-GR" sz="2400" dirty="0" smtClean="0"/>
              <a:t>στο λογοτεχνικό έργο</a:t>
            </a:r>
          </a:p>
          <a:p>
            <a:pPr marL="0" indent="0" algn="ctr">
              <a:buNone/>
            </a:pPr>
            <a:r>
              <a:rPr lang="el-GR" sz="2400" dirty="0" smtClean="0"/>
              <a:t>                                                                       </a:t>
            </a:r>
            <a:endParaRPr lang="el-GR" dirty="0"/>
          </a:p>
          <a:p>
            <a:pPr marL="0" indent="0">
              <a:buNone/>
            </a:pPr>
            <a:endParaRPr lang="el-GR" sz="2400" dirty="0"/>
          </a:p>
          <a:p>
            <a:pPr marL="0" indent="0">
              <a:buNone/>
            </a:pPr>
            <a:endParaRPr lang="el-GR" dirty="0"/>
          </a:p>
          <a:p>
            <a:pPr marL="0" indent="0">
              <a:buNone/>
            </a:pPr>
            <a:endParaRPr lang="el-GR" dirty="0"/>
          </a:p>
          <a:p>
            <a:pPr marL="0" lvl="0" indent="0" algn="r" eaLnBrk="0" fontAlgn="base" hangingPunct="0">
              <a:lnSpc>
                <a:spcPct val="100000"/>
              </a:lnSpc>
              <a:spcBef>
                <a:spcPct val="0"/>
              </a:spcBef>
              <a:spcAft>
                <a:spcPct val="0"/>
              </a:spcAft>
              <a:buClrTx/>
              <a:buSzTx/>
              <a:buNone/>
            </a:pPr>
            <a:endParaRPr lang="el-GR" dirty="0"/>
          </a:p>
          <a:p>
            <a:pPr marL="0" lvl="0" indent="0" algn="r" eaLnBrk="0" fontAlgn="base" hangingPunct="0">
              <a:lnSpc>
                <a:spcPct val="100000"/>
              </a:lnSpc>
              <a:spcBef>
                <a:spcPct val="0"/>
              </a:spcBef>
              <a:spcAft>
                <a:spcPct val="0"/>
              </a:spcAft>
              <a:buClrTx/>
              <a:buSzTx/>
              <a:buNone/>
            </a:pPr>
            <a:r>
              <a:rPr lang="el-GR" b="1" dirty="0" smtClean="0">
                <a:solidFill>
                  <a:schemeClr val="tx1"/>
                </a:solidFill>
                <a:ea typeface="Calibri" pitchFamily="34" charset="0"/>
                <a:cs typeface="Times New Roman" pitchFamily="18" charset="0"/>
              </a:rPr>
              <a:t>Έγραψαν οι μαθητές του Β2 </a:t>
            </a:r>
          </a:p>
          <a:p>
            <a:pPr marL="0" lvl="0" indent="0" algn="r" eaLnBrk="0" fontAlgn="base" hangingPunct="0">
              <a:lnSpc>
                <a:spcPct val="100000"/>
              </a:lnSpc>
              <a:spcBef>
                <a:spcPct val="0"/>
              </a:spcBef>
              <a:spcAft>
                <a:spcPct val="0"/>
              </a:spcAft>
              <a:buClrTx/>
              <a:buSzTx/>
              <a:buNone/>
            </a:pPr>
            <a:endParaRPr lang="el-GR" b="1" smtClean="0">
              <a:solidFill>
                <a:schemeClr val="tx1"/>
              </a:solidFill>
              <a:ea typeface="Calibri" pitchFamily="34" charset="0"/>
              <a:cs typeface="Times New Roman" pitchFamily="18" charset="0"/>
            </a:endParaRPr>
          </a:p>
          <a:p>
            <a:pPr marL="0" lvl="0" indent="0" algn="r" eaLnBrk="0" fontAlgn="base" hangingPunct="0">
              <a:lnSpc>
                <a:spcPct val="100000"/>
              </a:lnSpc>
              <a:spcBef>
                <a:spcPct val="0"/>
              </a:spcBef>
              <a:spcAft>
                <a:spcPct val="0"/>
              </a:spcAft>
              <a:buClrTx/>
              <a:buSzTx/>
              <a:buNone/>
            </a:pPr>
            <a:endParaRPr lang="el-GR" b="1" dirty="0" smtClean="0">
              <a:solidFill>
                <a:schemeClr val="tx1"/>
              </a:solidFill>
              <a:ea typeface="Calibri" pitchFamily="34" charset="0"/>
              <a:cs typeface="Times New Roman" pitchFamily="18" charset="0"/>
            </a:endParaRPr>
          </a:p>
          <a:p>
            <a:pPr marL="0" lvl="0" indent="0" algn="r" eaLnBrk="0" fontAlgn="base" hangingPunct="0">
              <a:lnSpc>
                <a:spcPct val="100000"/>
              </a:lnSpc>
              <a:spcBef>
                <a:spcPct val="0"/>
              </a:spcBef>
              <a:spcAft>
                <a:spcPct val="0"/>
              </a:spcAft>
              <a:buClrTx/>
              <a:buSzTx/>
              <a:buNone/>
            </a:pPr>
            <a:r>
              <a:rPr lang="el-GR" b="1" dirty="0" smtClean="0">
                <a:solidFill>
                  <a:schemeClr val="tx1"/>
                </a:solidFill>
                <a:ea typeface="Calibri" pitchFamily="34" charset="0"/>
                <a:cs typeface="Times New Roman" pitchFamily="18" charset="0"/>
              </a:rPr>
              <a:t>Ηλίας</a:t>
            </a:r>
            <a:r>
              <a:rPr lang="el-GR" sz="2400" b="1" dirty="0" smtClean="0">
                <a:solidFill>
                  <a:schemeClr val="tx1"/>
                </a:solidFill>
                <a:ea typeface="Calibri" pitchFamily="34" charset="0"/>
                <a:cs typeface="Times New Roman" pitchFamily="18" charset="0"/>
              </a:rPr>
              <a:t> </a:t>
            </a:r>
            <a:r>
              <a:rPr lang="el-GR" b="1" dirty="0">
                <a:solidFill>
                  <a:schemeClr val="tx1"/>
                </a:solidFill>
                <a:ea typeface="Calibri" pitchFamily="34" charset="0"/>
                <a:cs typeface="Times New Roman" pitchFamily="18" charset="0"/>
              </a:rPr>
              <a:t>Αναγνώστου, Εμμανουέλ Εμούτου, </a:t>
            </a:r>
            <a:endParaRPr lang="el-GR" dirty="0">
              <a:solidFill>
                <a:schemeClr val="tx1"/>
              </a:solidFill>
              <a:cs typeface="Arial" pitchFamily="34" charset="0"/>
            </a:endParaRPr>
          </a:p>
          <a:p>
            <a:pPr marL="0" lvl="0" indent="0" algn="r" eaLnBrk="0" fontAlgn="base" hangingPunct="0">
              <a:lnSpc>
                <a:spcPct val="100000"/>
              </a:lnSpc>
              <a:spcBef>
                <a:spcPct val="0"/>
              </a:spcBef>
              <a:spcAft>
                <a:spcPct val="0"/>
              </a:spcAft>
              <a:buClrTx/>
              <a:buSzTx/>
              <a:buNone/>
            </a:pPr>
            <a:r>
              <a:rPr lang="el-GR" b="1" dirty="0">
                <a:solidFill>
                  <a:schemeClr val="tx1"/>
                </a:solidFill>
                <a:ea typeface="Calibri" pitchFamily="34" charset="0"/>
                <a:cs typeface="Times New Roman" pitchFamily="18" charset="0"/>
              </a:rPr>
              <a:t>Θανάσης Ευαγγελίδης, Νικόλας Ζαρλάς, Κώστας Νικολάου </a:t>
            </a:r>
            <a:endParaRPr lang="el-GR" dirty="0">
              <a:solidFill>
                <a:schemeClr val="tx1"/>
              </a:solidFill>
              <a:cs typeface="Arial" pitchFamily="34" charset="0"/>
            </a:endParaRPr>
          </a:p>
          <a:p>
            <a:pPr marL="0" indent="0">
              <a:buNone/>
            </a:pPr>
            <a:endParaRPr lang="el-GR" sz="2400" dirty="0"/>
          </a:p>
          <a:p>
            <a:pPr marL="0" indent="0">
              <a:buNone/>
            </a:pPr>
            <a:endParaRPr lang="el-GR" dirty="0"/>
          </a:p>
          <a:p>
            <a:pPr marL="0" indent="0">
              <a:buNone/>
            </a:pPr>
            <a:endParaRPr lang="el-GR" dirty="0"/>
          </a:p>
          <a:p>
            <a:pPr marL="0" indent="0">
              <a:buNone/>
            </a:pPr>
            <a:endParaRPr lang="el-GR" dirty="0"/>
          </a:p>
          <a:p>
            <a:pPr marL="82296" indent="0">
              <a:buNone/>
            </a:pPr>
            <a:endParaRPr lang="el-GR" dirty="0"/>
          </a:p>
        </p:txBody>
      </p:sp>
      <p:pic>
        <p:nvPicPr>
          <p:cNvPr id="5" name="Εικόνα 4">
            <a:extLst>
              <a:ext uri="{FF2B5EF4-FFF2-40B4-BE49-F238E27FC236}">
                <a16:creationId xmlns="" xmlns:a16="http://schemas.microsoft.com/office/drawing/2014/main" id="{52DE8C42-FEA8-4956-AA44-4F95BAA5EC2E}"/>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399772">
            <a:off x="1345726" y="2343827"/>
            <a:ext cx="2388613" cy="3027590"/>
          </a:xfrm>
          <a:prstGeom prst="rect">
            <a:avLst/>
          </a:prstGeom>
        </p:spPr>
      </p:pic>
    </p:spTree>
    <p:extLst>
      <p:ext uri="{BB962C8B-B14F-4D97-AF65-F5344CB8AC3E}">
        <p14:creationId xmlns="" xmlns:p14="http://schemas.microsoft.com/office/powerpoint/2010/main" val="265229012"/>
      </p:ext>
    </p:extLst>
  </p:cSld>
  <p:clrMapOvr>
    <a:masterClrMapping/>
  </p:clrMapOvr>
  <mc:AlternateContent xmlns:mc="http://schemas.openxmlformats.org/markup-compatibility/2006">
    <mc:Choice xmlns="" xmlns:p14="http://schemas.microsoft.com/office/powerpoint/2010/main" Requires="p14">
      <p:transition spd="slow" p14:dur="1500" advClick="0" advTm="13000">
        <p:split orient="vert"/>
      </p:transition>
    </mc:Choice>
    <mc:Fallback>
      <p:transition spd="slow" advClick="0" advTm="13000">
        <p:split orient="vert"/>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1D9DC794-6F52-4618-8A90-3A6DB8299B53}"/>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79512" y="3356992"/>
            <a:ext cx="3168352" cy="3024336"/>
          </a:xfrm>
          <a:prstGeom prst="rect">
            <a:avLst/>
          </a:prstGeom>
        </p:spPr>
      </p:pic>
      <p:sp>
        <p:nvSpPr>
          <p:cNvPr id="3" name="Θέση περιεχομένου 2">
            <a:extLst>
              <a:ext uri="{FF2B5EF4-FFF2-40B4-BE49-F238E27FC236}">
                <a16:creationId xmlns="" xmlns:a16="http://schemas.microsoft.com/office/drawing/2014/main" id="{B91512DD-66EE-4470-AD2D-7E4EC540BEDE}"/>
              </a:ext>
            </a:extLst>
          </p:cNvPr>
          <p:cNvSpPr>
            <a:spLocks noGrp="1"/>
          </p:cNvSpPr>
          <p:nvPr>
            <p:ph idx="1"/>
          </p:nvPr>
        </p:nvSpPr>
        <p:spPr>
          <a:xfrm>
            <a:off x="0" y="1052736"/>
            <a:ext cx="9143999" cy="4816358"/>
          </a:xfrm>
        </p:spPr>
        <p:txBody>
          <a:bodyPr/>
          <a:lstStyle/>
          <a:p>
            <a:pPr marL="0" lvl="0" indent="0" algn="ctr" eaLnBrk="0" fontAlgn="base" hangingPunct="0">
              <a:lnSpc>
                <a:spcPct val="100000"/>
              </a:lnSpc>
              <a:spcBef>
                <a:spcPct val="0"/>
              </a:spcBef>
              <a:spcAft>
                <a:spcPct val="0"/>
              </a:spcAft>
              <a:buClrTx/>
              <a:buSzTx/>
              <a:buNone/>
            </a:pPr>
            <a:r>
              <a:rPr lang="el-GR" sz="3600" dirty="0">
                <a:solidFill>
                  <a:schemeClr val="tx1"/>
                </a:solidFill>
                <a:ea typeface="Calibri" pitchFamily="34" charset="0"/>
                <a:cs typeface="Times New Roman" pitchFamily="18" charset="0"/>
              </a:rPr>
              <a:t>Ας </a:t>
            </a:r>
            <a:r>
              <a:rPr lang="el-GR" sz="3600" dirty="0" smtClean="0">
                <a:solidFill>
                  <a:schemeClr val="tx1"/>
                </a:solidFill>
                <a:ea typeface="Calibri" pitchFamily="34" charset="0"/>
                <a:cs typeface="Times New Roman" pitchFamily="18" charset="0"/>
              </a:rPr>
              <a:t>ακούσουμε </a:t>
            </a:r>
          </a:p>
          <a:p>
            <a:pPr marL="0" lvl="0" indent="0" algn="ctr" eaLnBrk="0" fontAlgn="base" hangingPunct="0">
              <a:lnSpc>
                <a:spcPct val="100000"/>
              </a:lnSpc>
              <a:spcBef>
                <a:spcPct val="0"/>
              </a:spcBef>
              <a:spcAft>
                <a:spcPct val="0"/>
              </a:spcAft>
              <a:buClrTx/>
              <a:buSzTx/>
              <a:buNone/>
            </a:pPr>
            <a:endParaRPr lang="el-GR" sz="3600" dirty="0" smtClean="0">
              <a:solidFill>
                <a:schemeClr val="tx1"/>
              </a:solidFill>
              <a:ea typeface="Calibri" pitchFamily="34" charset="0"/>
              <a:cs typeface="Times New Roman" pitchFamily="18" charset="0"/>
            </a:endParaRPr>
          </a:p>
          <a:p>
            <a:pPr marL="0" lvl="0" indent="0" algn="ctr" eaLnBrk="0" fontAlgn="base" hangingPunct="0">
              <a:lnSpc>
                <a:spcPct val="100000"/>
              </a:lnSpc>
              <a:spcBef>
                <a:spcPct val="0"/>
              </a:spcBef>
              <a:spcAft>
                <a:spcPct val="0"/>
              </a:spcAft>
              <a:buClrTx/>
              <a:buSzTx/>
              <a:buNone/>
            </a:pPr>
            <a:r>
              <a:rPr lang="el-GR" sz="3600" dirty="0" smtClean="0">
                <a:solidFill>
                  <a:schemeClr val="tx1"/>
                </a:solidFill>
                <a:ea typeface="Calibri" pitchFamily="34" charset="0"/>
                <a:cs typeface="Times New Roman" pitchFamily="18" charset="0"/>
              </a:rPr>
              <a:t>μερικά </a:t>
            </a:r>
            <a:r>
              <a:rPr lang="el-GR" sz="3600" dirty="0">
                <a:solidFill>
                  <a:schemeClr val="tx1"/>
                </a:solidFill>
                <a:ea typeface="Calibri" pitchFamily="34" charset="0"/>
                <a:cs typeface="Times New Roman" pitchFamily="18" charset="0"/>
              </a:rPr>
              <a:t>σπουδαία μηνύματα </a:t>
            </a:r>
          </a:p>
          <a:p>
            <a:pPr marL="0" lvl="0" indent="0" algn="ctr" eaLnBrk="0" fontAlgn="base" hangingPunct="0">
              <a:lnSpc>
                <a:spcPct val="100000"/>
              </a:lnSpc>
              <a:spcBef>
                <a:spcPct val="0"/>
              </a:spcBef>
              <a:spcAft>
                <a:spcPct val="0"/>
              </a:spcAft>
              <a:buClrTx/>
              <a:buSzTx/>
              <a:buNone/>
            </a:pPr>
            <a:r>
              <a:rPr lang="el-GR" sz="3600" dirty="0">
                <a:solidFill>
                  <a:schemeClr val="tx1"/>
                </a:solidFill>
                <a:ea typeface="Calibri" pitchFamily="34" charset="0"/>
                <a:cs typeface="Times New Roman" pitchFamily="18" charset="0"/>
              </a:rPr>
              <a:t>που στέλνει ο συγγραφέας σε όλους τους αναγνώστες του </a:t>
            </a:r>
            <a:r>
              <a:rPr lang="el-GR" sz="3600" i="1" dirty="0">
                <a:solidFill>
                  <a:schemeClr val="tx1"/>
                </a:solidFill>
                <a:ea typeface="Calibri" pitchFamily="34" charset="0"/>
                <a:cs typeface="Times New Roman" pitchFamily="18" charset="0"/>
              </a:rPr>
              <a:t>Μικρού </a:t>
            </a:r>
            <a:r>
              <a:rPr lang="el-GR" sz="3600" i="1" dirty="0" smtClean="0">
                <a:solidFill>
                  <a:schemeClr val="tx1"/>
                </a:solidFill>
                <a:ea typeface="Calibri" pitchFamily="34" charset="0"/>
                <a:cs typeface="Times New Roman" pitchFamily="18" charset="0"/>
              </a:rPr>
              <a:t>Πρίγκιπά </a:t>
            </a:r>
            <a:r>
              <a:rPr lang="el-GR" sz="3600" dirty="0" smtClean="0">
                <a:solidFill>
                  <a:schemeClr val="tx1"/>
                </a:solidFill>
                <a:ea typeface="Calibri" pitchFamily="34" charset="0"/>
                <a:cs typeface="Times New Roman" pitchFamily="18" charset="0"/>
              </a:rPr>
              <a:t>του:</a:t>
            </a:r>
            <a:endParaRPr lang="el-GR" sz="3600" dirty="0">
              <a:solidFill>
                <a:schemeClr val="tx1"/>
              </a:solidFill>
              <a:ea typeface="Calibri" pitchFamily="34" charset="0"/>
              <a:cs typeface="Times New Roman" pitchFamily="18" charset="0"/>
            </a:endParaRPr>
          </a:p>
          <a:p>
            <a:pPr marL="0" lvl="0" indent="0" algn="ctr" eaLnBrk="0" fontAlgn="base" hangingPunct="0">
              <a:lnSpc>
                <a:spcPct val="100000"/>
              </a:lnSpc>
              <a:spcBef>
                <a:spcPct val="0"/>
              </a:spcBef>
              <a:spcAft>
                <a:spcPct val="0"/>
              </a:spcAft>
              <a:buClrTx/>
              <a:buSzTx/>
              <a:buNone/>
            </a:pPr>
            <a:endParaRPr lang="el-GR" dirty="0">
              <a:solidFill>
                <a:schemeClr val="tx1"/>
              </a:solidFill>
              <a:cs typeface="Arial" pitchFamily="34" charset="0"/>
            </a:endParaRPr>
          </a:p>
          <a:p>
            <a:endParaRPr lang="el-GR" dirty="0"/>
          </a:p>
        </p:txBody>
      </p:sp>
    </p:spTree>
    <p:extLst>
      <p:ext uri="{BB962C8B-B14F-4D97-AF65-F5344CB8AC3E}">
        <p14:creationId xmlns="" xmlns:p14="http://schemas.microsoft.com/office/powerpoint/2010/main" val="4088553207"/>
      </p:ext>
    </p:extLst>
  </p:cSld>
  <p:clrMapOvr>
    <a:masterClrMapping/>
  </p:clrMapOvr>
  <mc:AlternateContent xmlns:mc="http://schemas.openxmlformats.org/markup-compatibility/2006">
    <mc:Choice xmlns="" xmlns:p14="http://schemas.microsoft.com/office/powerpoint/2010/main" Requires="p14">
      <p:transition spd="slow" p14:dur="1500" advTm="6000">
        <p:split orient="vert"/>
      </p:transition>
    </mc:Choice>
    <mc:Fallback>
      <p:transition spd="slow" advTm="6000">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E4CCE6D-3640-41DC-A691-17DBB76C4C46}"/>
              </a:ext>
            </a:extLst>
          </p:cNvPr>
          <p:cNvSpPr>
            <a:spLocks noGrp="1"/>
          </p:cNvSpPr>
          <p:nvPr>
            <p:ph type="title"/>
          </p:nvPr>
        </p:nvSpPr>
        <p:spPr>
          <a:xfrm>
            <a:off x="0" y="286604"/>
            <a:ext cx="9144000" cy="1450757"/>
          </a:xfrm>
        </p:spPr>
        <p:txBody>
          <a:bodyPr>
            <a:normAutofit/>
          </a:bodyPr>
          <a:lstStyle/>
          <a:p>
            <a:pPr algn="ctr"/>
            <a:r>
              <a:rPr lang="el-GR" sz="4000" b="1" dirty="0">
                <a:solidFill>
                  <a:srgbClr val="FF0000"/>
                </a:solidFill>
                <a:ea typeface="Calibri" pitchFamily="34" charset="0"/>
                <a:cs typeface="Times New Roman" pitchFamily="18" charset="0"/>
              </a:rPr>
              <a:t>Μ η ν ύ μ α τ α</a:t>
            </a:r>
            <a:br>
              <a:rPr lang="el-GR" sz="4000" b="1" dirty="0">
                <a:solidFill>
                  <a:srgbClr val="FF0000"/>
                </a:solidFill>
                <a:ea typeface="Calibri" pitchFamily="34" charset="0"/>
                <a:cs typeface="Times New Roman" pitchFamily="18" charset="0"/>
              </a:rPr>
            </a:br>
            <a:endParaRPr lang="el-GR" sz="4000" dirty="0"/>
          </a:p>
        </p:txBody>
      </p:sp>
      <p:sp>
        <p:nvSpPr>
          <p:cNvPr id="3" name="Θέση περιεχομένου 2">
            <a:extLst>
              <a:ext uri="{FF2B5EF4-FFF2-40B4-BE49-F238E27FC236}">
                <a16:creationId xmlns="" xmlns:a16="http://schemas.microsoft.com/office/drawing/2014/main" id="{15AA1E23-DFC4-4D68-9E36-E014EF832A16}"/>
              </a:ext>
            </a:extLst>
          </p:cNvPr>
          <p:cNvSpPr>
            <a:spLocks noGrp="1"/>
          </p:cNvSpPr>
          <p:nvPr>
            <p:ph idx="1"/>
          </p:nvPr>
        </p:nvSpPr>
        <p:spPr>
          <a:xfrm>
            <a:off x="0" y="1196752"/>
            <a:ext cx="9143999" cy="4743440"/>
          </a:xfrm>
        </p:spPr>
        <p:txBody>
          <a:bodyPr>
            <a:normAutofit/>
          </a:bodyPr>
          <a:lstStyle/>
          <a:p>
            <a:pPr algn="ctr"/>
            <a:endParaRPr lang="el-GR" dirty="0">
              <a:solidFill>
                <a:schemeClr val="tx1"/>
              </a:solidFill>
              <a:ea typeface="Calibri" pitchFamily="34" charset="0"/>
              <a:cs typeface="Calibri" pitchFamily="34" charset="0"/>
            </a:endParaRPr>
          </a:p>
          <a:p>
            <a:pPr algn="ctr">
              <a:buNone/>
            </a:pPr>
            <a:r>
              <a:rPr lang="el-GR" sz="7800" b="1" dirty="0" smtClean="0">
                <a:solidFill>
                  <a:schemeClr val="tx1"/>
                </a:solidFill>
                <a:ea typeface="Calibri" pitchFamily="34" charset="0"/>
                <a:cs typeface="Calibri" pitchFamily="34" charset="0"/>
              </a:rPr>
              <a:t>Φ</a:t>
            </a:r>
            <a:r>
              <a:rPr lang="el-GR" sz="3200" dirty="0" smtClean="0">
                <a:solidFill>
                  <a:schemeClr val="tx1"/>
                </a:solidFill>
                <a:ea typeface="Calibri" pitchFamily="34" charset="0"/>
                <a:cs typeface="Calibri" pitchFamily="34" charset="0"/>
              </a:rPr>
              <a:t>ροντίζουμε </a:t>
            </a:r>
            <a:r>
              <a:rPr lang="el-GR" sz="3200" dirty="0">
                <a:solidFill>
                  <a:schemeClr val="tx1"/>
                </a:solidFill>
                <a:ea typeface="Calibri" pitchFamily="34" charset="0"/>
                <a:cs typeface="Calibri" pitchFamily="34" charset="0"/>
              </a:rPr>
              <a:t>τον κήπο της ψυχής </a:t>
            </a:r>
            <a:r>
              <a:rPr lang="el-GR" sz="3200" dirty="0" smtClean="0">
                <a:solidFill>
                  <a:schemeClr val="tx1"/>
                </a:solidFill>
                <a:ea typeface="Calibri" pitchFamily="34" charset="0"/>
                <a:cs typeface="Calibri" pitchFamily="34" charset="0"/>
              </a:rPr>
              <a:t>μας</a:t>
            </a:r>
            <a:r>
              <a:rPr lang="en-US" sz="3200" dirty="0" smtClean="0">
                <a:solidFill>
                  <a:schemeClr val="tx1"/>
                </a:solidFill>
                <a:ea typeface="Calibri" pitchFamily="34" charset="0"/>
                <a:cs typeface="Calibri" pitchFamily="34" charset="0"/>
              </a:rPr>
              <a:t>:</a:t>
            </a:r>
            <a:r>
              <a:rPr lang="el-GR" sz="3200" dirty="0" smtClean="0">
                <a:solidFill>
                  <a:schemeClr val="tx1"/>
                </a:solidFill>
                <a:ea typeface="Calibri" pitchFamily="34" charset="0"/>
                <a:cs typeface="Calibri" pitchFamily="34" charset="0"/>
              </a:rPr>
              <a:t> </a:t>
            </a:r>
            <a:r>
              <a:rPr lang="el-GR" sz="3200" dirty="0">
                <a:solidFill>
                  <a:schemeClr val="tx1"/>
                </a:solidFill>
                <a:ea typeface="Calibri" pitchFamily="34" charset="0"/>
                <a:cs typeface="Calibri" pitchFamily="34" charset="0"/>
              </a:rPr>
              <a:t>Επαγρυπνούμε και καταπολεμούμε τις αδυναμίες και τα ελαττώματά μας, για να διαμορφώσουμε ακέραιο χαρακτήρα. </a:t>
            </a:r>
          </a:p>
          <a:p>
            <a:pPr marL="0" lvl="0" indent="0" algn="just" eaLnBrk="0" fontAlgn="base" hangingPunct="0">
              <a:lnSpc>
                <a:spcPct val="100000"/>
              </a:lnSpc>
              <a:spcBef>
                <a:spcPct val="0"/>
              </a:spcBef>
              <a:spcAft>
                <a:spcPct val="0"/>
              </a:spcAft>
              <a:buClrTx/>
              <a:buSzTx/>
              <a:buNone/>
            </a:pPr>
            <a:r>
              <a:rPr lang="el-GR" sz="3200" dirty="0">
                <a:solidFill>
                  <a:schemeClr val="tx1"/>
                </a:solidFill>
                <a:ea typeface="Calibri" pitchFamily="34" charset="0"/>
                <a:cs typeface="Calibri" pitchFamily="34" charset="0"/>
              </a:rPr>
              <a:t> </a:t>
            </a:r>
          </a:p>
          <a:p>
            <a:pPr marL="0" lvl="0" indent="0" algn="ctr" eaLnBrk="0" fontAlgn="base" hangingPunct="0">
              <a:lnSpc>
                <a:spcPct val="100000"/>
              </a:lnSpc>
              <a:spcBef>
                <a:spcPct val="0"/>
              </a:spcBef>
              <a:spcAft>
                <a:spcPct val="0"/>
              </a:spcAft>
              <a:buClrTx/>
              <a:buSzTx/>
              <a:buNone/>
            </a:pPr>
            <a:endParaRPr lang="el-GR" sz="7800" b="1" dirty="0" smtClean="0">
              <a:solidFill>
                <a:schemeClr val="tx1"/>
              </a:solidFill>
              <a:ea typeface="Calibri" pitchFamily="34" charset="0"/>
              <a:cs typeface="Calibri" pitchFamily="34" charset="0"/>
            </a:endParaRPr>
          </a:p>
          <a:p>
            <a:pPr marL="0" lvl="0" indent="0" algn="just" eaLnBrk="0" fontAlgn="base" hangingPunct="0">
              <a:lnSpc>
                <a:spcPct val="100000"/>
              </a:lnSpc>
              <a:spcBef>
                <a:spcPct val="0"/>
              </a:spcBef>
              <a:spcAft>
                <a:spcPct val="0"/>
              </a:spcAft>
              <a:buClrTx/>
              <a:buSzTx/>
              <a:buNone/>
            </a:pPr>
            <a:endParaRPr lang="el-GR" b="1" dirty="0">
              <a:solidFill>
                <a:schemeClr val="tx1"/>
              </a:solidFill>
              <a:ea typeface="Calibri" pitchFamily="34" charset="0"/>
              <a:cs typeface="Times New Roman" pitchFamily="18" charset="0"/>
            </a:endParaRPr>
          </a:p>
          <a:p>
            <a:pPr algn="ctr"/>
            <a:endParaRPr lang="el-GR" dirty="0">
              <a:solidFill>
                <a:schemeClr val="tx1"/>
              </a:solidFill>
              <a:ea typeface="Calibri" pitchFamily="34" charset="0"/>
              <a:cs typeface="Calibri" pitchFamily="34" charset="0"/>
            </a:endParaRPr>
          </a:p>
          <a:p>
            <a:pPr algn="ctr"/>
            <a:endParaRPr lang="el-GR" dirty="0">
              <a:solidFill>
                <a:schemeClr val="tx1"/>
              </a:solidFill>
              <a:ea typeface="Calibri" pitchFamily="34" charset="0"/>
              <a:cs typeface="Calibri" pitchFamily="34" charset="0"/>
            </a:endParaRPr>
          </a:p>
          <a:p>
            <a:endParaRPr lang="el-GR" dirty="0"/>
          </a:p>
        </p:txBody>
      </p:sp>
      <p:pic>
        <p:nvPicPr>
          <p:cNvPr id="5" name="Εικόνα 4">
            <a:extLst>
              <a:ext uri="{FF2B5EF4-FFF2-40B4-BE49-F238E27FC236}">
                <a16:creationId xmlns="" xmlns:a16="http://schemas.microsoft.com/office/drawing/2014/main" id="{020CA412-CFED-4E5B-97C8-AF5D488ABAF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2987824" y="4365104"/>
            <a:ext cx="3528392" cy="1800200"/>
          </a:xfrm>
          <a:prstGeom prst="rect">
            <a:avLst/>
          </a:prstGeom>
        </p:spPr>
      </p:pic>
    </p:spTree>
    <p:extLst>
      <p:ext uri="{BB962C8B-B14F-4D97-AF65-F5344CB8AC3E}">
        <p14:creationId xmlns="" xmlns:p14="http://schemas.microsoft.com/office/powerpoint/2010/main" val="3737862343"/>
      </p:ext>
    </p:extLst>
  </p:cSld>
  <p:clrMapOvr>
    <a:masterClrMapping/>
  </p:clrMapOvr>
  <mc:AlternateContent xmlns:mc="http://schemas.openxmlformats.org/markup-compatibility/2006">
    <mc:Choice xmlns="" xmlns:p14="http://schemas.microsoft.com/office/powerpoint/2010/main" Requires="p14">
      <p:transition spd="slow" p14:dur="1500" advTm="15000">
        <p:split orient="vert"/>
      </p:transition>
    </mc:Choice>
    <mc:Fallback>
      <p:transition spd="slow" advTm="15000">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2A4C610B-778A-41DC-A975-DB8A37117DBB}"/>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0" y="332656"/>
            <a:ext cx="3131840" cy="1872208"/>
          </a:xfrm>
          <a:prstGeom prst="rect">
            <a:avLst/>
          </a:prstGeom>
        </p:spPr>
      </p:pic>
      <p:sp>
        <p:nvSpPr>
          <p:cNvPr id="2" name="Τίτλος 1">
            <a:extLst>
              <a:ext uri="{FF2B5EF4-FFF2-40B4-BE49-F238E27FC236}">
                <a16:creationId xmlns="" xmlns:a16="http://schemas.microsoft.com/office/drawing/2014/main" id="{DB5D5187-B826-48AE-8550-79C0E5C859E5}"/>
              </a:ext>
            </a:extLst>
          </p:cNvPr>
          <p:cNvSpPr>
            <a:spLocks noGrp="1"/>
          </p:cNvSpPr>
          <p:nvPr>
            <p:ph type="title"/>
          </p:nvPr>
        </p:nvSpPr>
        <p:spPr>
          <a:xfrm>
            <a:off x="0" y="1"/>
            <a:ext cx="9144000" cy="1412776"/>
          </a:xfrm>
        </p:spPr>
        <p:txBody>
          <a:bodyPr>
            <a:normAutofit/>
          </a:bodyPr>
          <a:lstStyle/>
          <a:p>
            <a:pPr algn="ctr"/>
            <a:r>
              <a:rPr lang="el-GR" sz="4000" b="1" dirty="0">
                <a:solidFill>
                  <a:srgbClr val="FF0000"/>
                </a:solidFill>
                <a:ea typeface="Calibri" pitchFamily="34" charset="0"/>
                <a:cs typeface="Times New Roman" pitchFamily="18" charset="0"/>
              </a:rPr>
              <a:t>Μ η ν ύ μ α τ α</a:t>
            </a:r>
            <a:br>
              <a:rPr lang="el-GR" sz="4000" b="1" dirty="0">
                <a:solidFill>
                  <a:srgbClr val="FF0000"/>
                </a:solidFill>
                <a:ea typeface="Calibri" pitchFamily="34" charset="0"/>
                <a:cs typeface="Times New Roman" pitchFamily="18" charset="0"/>
              </a:rPr>
            </a:br>
            <a:endParaRPr lang="el-GR" sz="4000" dirty="0"/>
          </a:p>
        </p:txBody>
      </p:sp>
      <p:sp>
        <p:nvSpPr>
          <p:cNvPr id="3" name="Θέση περιεχομένου 2">
            <a:extLst>
              <a:ext uri="{FF2B5EF4-FFF2-40B4-BE49-F238E27FC236}">
                <a16:creationId xmlns="" xmlns:a16="http://schemas.microsoft.com/office/drawing/2014/main" id="{59000A70-D9A0-4C22-BFB7-C1812C7F67B0}"/>
              </a:ext>
            </a:extLst>
          </p:cNvPr>
          <p:cNvSpPr>
            <a:spLocks noGrp="1"/>
          </p:cNvSpPr>
          <p:nvPr>
            <p:ph idx="1"/>
          </p:nvPr>
        </p:nvSpPr>
        <p:spPr>
          <a:xfrm>
            <a:off x="0" y="1700808"/>
            <a:ext cx="9144000" cy="4870588"/>
          </a:xfrm>
        </p:spPr>
        <p:txBody>
          <a:bodyPr/>
          <a:lstStyle/>
          <a:p>
            <a:pPr marL="0" lvl="0" indent="0" algn="just" eaLnBrk="0" fontAlgn="base" hangingPunct="0">
              <a:lnSpc>
                <a:spcPct val="100000"/>
              </a:lnSpc>
              <a:spcBef>
                <a:spcPct val="0"/>
              </a:spcBef>
              <a:spcAft>
                <a:spcPct val="0"/>
              </a:spcAft>
              <a:buClrTx/>
              <a:buSzTx/>
              <a:buNone/>
            </a:pPr>
            <a:endParaRPr lang="el-GR" sz="2400" dirty="0" smtClean="0">
              <a:solidFill>
                <a:schemeClr val="tx1"/>
              </a:solidFill>
              <a:ea typeface="Calibri" pitchFamily="34" charset="0"/>
              <a:cs typeface="Calibri" pitchFamily="34" charset="0"/>
            </a:endParaRPr>
          </a:p>
          <a:p>
            <a:pPr marL="0" lvl="0" indent="0" algn="just" eaLnBrk="0" fontAlgn="base" hangingPunct="0">
              <a:lnSpc>
                <a:spcPct val="100000"/>
              </a:lnSpc>
              <a:spcBef>
                <a:spcPct val="0"/>
              </a:spcBef>
              <a:spcAft>
                <a:spcPct val="0"/>
              </a:spcAft>
              <a:buClrTx/>
              <a:buSzTx/>
              <a:buNone/>
            </a:pPr>
            <a:r>
              <a:rPr lang="el-GR" sz="7200" b="1" dirty="0" smtClean="0">
                <a:solidFill>
                  <a:schemeClr val="tx1"/>
                </a:solidFill>
                <a:ea typeface="Calibri" pitchFamily="34" charset="0"/>
                <a:cs typeface="Calibri" pitchFamily="34" charset="0"/>
              </a:rPr>
              <a:t>Μ</a:t>
            </a:r>
            <a:r>
              <a:rPr lang="el-GR" sz="2400" dirty="0" smtClean="0">
                <a:solidFill>
                  <a:schemeClr val="tx1"/>
                </a:solidFill>
                <a:ea typeface="Calibri" pitchFamily="34" charset="0"/>
                <a:cs typeface="Calibri" pitchFamily="34" charset="0"/>
              </a:rPr>
              <a:t>αθαίνουμε </a:t>
            </a:r>
            <a:r>
              <a:rPr lang="el-GR" sz="2400" dirty="0">
                <a:solidFill>
                  <a:schemeClr val="tx1"/>
                </a:solidFill>
                <a:ea typeface="Calibri" pitchFamily="34" charset="0"/>
                <a:cs typeface="Calibri" pitchFamily="34" charset="0"/>
              </a:rPr>
              <a:t>να βλέπουμε με τα μάτια της ψυχής μας: κρίνουμε από την ουσία, όχι από την επιφάνεια. Έτσι, θα μπορούμε να κατανοούμε τη «διαφορετική» γλώσσα που μιλάνε τα παιδιά, καθώς αυτά βλέπουν με την καρδιά τους και όχι με τη λογική των ματιών τους. Ακόμη, θα μπορούμε να κρίνουμε τους άλλους όχι από την εξωτερική τους εμφάνιση αλλά από την αξία τους. Στο τέλος, η ικανότητα αυτή θα μας βοηθήσει να αναγνωρίσουμε την πραγματική ομορφιά και στα πιο συνηθισμένα πράγματα και στις πιο μικρές απολαύσεις της ζωής. </a:t>
            </a:r>
          </a:p>
          <a:p>
            <a:pPr marL="0" lvl="0" indent="0" algn="ctr" eaLnBrk="0" fontAlgn="base" hangingPunct="0">
              <a:lnSpc>
                <a:spcPct val="100000"/>
              </a:lnSpc>
              <a:spcBef>
                <a:spcPct val="0"/>
              </a:spcBef>
              <a:spcAft>
                <a:spcPct val="0"/>
              </a:spcAft>
              <a:buClrTx/>
              <a:buSzTx/>
              <a:buFontTx/>
              <a:buChar char="•"/>
            </a:pPr>
            <a:endParaRPr lang="el-GR" dirty="0">
              <a:solidFill>
                <a:schemeClr val="tx1"/>
              </a:solidFill>
              <a:cs typeface="Arial" pitchFamily="34" charset="0"/>
            </a:endParaRPr>
          </a:p>
          <a:p>
            <a:endParaRPr lang="el-GR" dirty="0"/>
          </a:p>
        </p:txBody>
      </p:sp>
    </p:spTree>
    <p:extLst>
      <p:ext uri="{BB962C8B-B14F-4D97-AF65-F5344CB8AC3E}">
        <p14:creationId xmlns="" xmlns:p14="http://schemas.microsoft.com/office/powerpoint/2010/main" val="1201723160"/>
      </p:ext>
    </p:extLst>
  </p:cSld>
  <p:clrMapOvr>
    <a:masterClrMapping/>
  </p:clrMapOvr>
  <mc:AlternateContent xmlns:mc="http://schemas.openxmlformats.org/markup-compatibility/2006">
    <mc:Choice xmlns="" xmlns:p14="http://schemas.microsoft.com/office/powerpoint/2010/main" Requires="p14">
      <p:transition spd="slow" p14:dur="1500" advTm="25000">
        <p:split orient="vert"/>
      </p:transition>
    </mc:Choice>
    <mc:Fallback>
      <p:transition spd="slow" advTm="25000">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1AAF8DA1-B1D7-4CFB-B7EE-90C0DE7ABB6A}"/>
              </a:ext>
            </a:extLst>
          </p:cNvPr>
          <p:cNvSpPr>
            <a:spLocks noGrp="1"/>
          </p:cNvSpPr>
          <p:nvPr>
            <p:ph type="title"/>
          </p:nvPr>
        </p:nvSpPr>
        <p:spPr>
          <a:xfrm>
            <a:off x="0" y="0"/>
            <a:ext cx="9144000" cy="1737361"/>
          </a:xfrm>
        </p:spPr>
        <p:txBody>
          <a:bodyPr>
            <a:normAutofit/>
          </a:bodyPr>
          <a:lstStyle/>
          <a:p>
            <a:pPr algn="ctr"/>
            <a:r>
              <a:rPr lang="el-GR" sz="4000" b="1" dirty="0">
                <a:solidFill>
                  <a:srgbClr val="FF0000"/>
                </a:solidFill>
                <a:ea typeface="Calibri" pitchFamily="34" charset="0"/>
                <a:cs typeface="Times New Roman" pitchFamily="18" charset="0"/>
              </a:rPr>
              <a:t>Μ η ν ύ μ α τ α</a:t>
            </a:r>
            <a:r>
              <a:rPr lang="el-GR" sz="2800" b="1" dirty="0">
                <a:solidFill>
                  <a:srgbClr val="FF0000"/>
                </a:solidFill>
                <a:ea typeface="Calibri" pitchFamily="34" charset="0"/>
                <a:cs typeface="Times New Roman" pitchFamily="18" charset="0"/>
              </a:rPr>
              <a:t/>
            </a:r>
            <a:br>
              <a:rPr lang="el-GR" sz="2800" b="1" dirty="0">
                <a:solidFill>
                  <a:srgbClr val="FF0000"/>
                </a:solidFill>
                <a:ea typeface="Calibri" pitchFamily="34" charset="0"/>
                <a:cs typeface="Times New Roman" pitchFamily="18" charset="0"/>
              </a:rPr>
            </a:br>
            <a:endParaRPr lang="el-GR" sz="2800" dirty="0"/>
          </a:p>
        </p:txBody>
      </p:sp>
      <p:sp>
        <p:nvSpPr>
          <p:cNvPr id="3" name="Θέση περιεχομένου 2">
            <a:extLst>
              <a:ext uri="{FF2B5EF4-FFF2-40B4-BE49-F238E27FC236}">
                <a16:creationId xmlns="" xmlns:a16="http://schemas.microsoft.com/office/drawing/2014/main" id="{D70BDF39-2E52-49A7-8760-9578D878FAB4}"/>
              </a:ext>
            </a:extLst>
          </p:cNvPr>
          <p:cNvSpPr>
            <a:spLocks noGrp="1"/>
          </p:cNvSpPr>
          <p:nvPr>
            <p:ph idx="1"/>
          </p:nvPr>
        </p:nvSpPr>
        <p:spPr>
          <a:xfrm>
            <a:off x="0" y="1916832"/>
            <a:ext cx="9144000" cy="4464496"/>
          </a:xfrm>
        </p:spPr>
        <p:txBody>
          <a:bodyPr/>
          <a:lstStyle/>
          <a:p>
            <a:pPr lvl="1" algn="just">
              <a:buNone/>
            </a:pPr>
            <a:r>
              <a:rPr lang="el-GR" sz="7200" b="1" dirty="0" smtClean="0">
                <a:solidFill>
                  <a:schemeClr val="tx1"/>
                </a:solidFill>
                <a:ea typeface="Calibri" pitchFamily="34" charset="0"/>
                <a:cs typeface="Calibri" pitchFamily="34" charset="0"/>
              </a:rPr>
              <a:t>Η</a:t>
            </a:r>
            <a:r>
              <a:rPr lang="el-GR" sz="2400" dirty="0" smtClean="0">
                <a:solidFill>
                  <a:schemeClr val="tx1"/>
                </a:solidFill>
                <a:ea typeface="Calibri" pitchFamily="34" charset="0"/>
                <a:cs typeface="Calibri" pitchFamily="34" charset="0"/>
              </a:rPr>
              <a:t> </a:t>
            </a:r>
            <a:r>
              <a:rPr lang="el-GR" sz="2400" dirty="0">
                <a:solidFill>
                  <a:schemeClr val="tx1"/>
                </a:solidFill>
                <a:ea typeface="Calibri" pitchFamily="34" charset="0"/>
                <a:cs typeface="Calibri" pitchFamily="34" charset="0"/>
              </a:rPr>
              <a:t>φιλία είναι βαθύς ψυχικός δεσμός. Στηρίζεται στην υπευθυνότητα του ενός απέναντι στον άλλον, οικοδομείται μέσα από ένα πλέγμα θετικών αξιών και εξασφαλίζει στο άτομο συναισθηματική ωριμότητα και ψυχική πληρότητα. Είναι αυτή που κάνει τα πρόσωπα και τα πράγματα μοναδικά για μας. </a:t>
            </a:r>
          </a:p>
          <a:p>
            <a:endParaRPr lang="el-GR" dirty="0"/>
          </a:p>
        </p:txBody>
      </p:sp>
      <p:pic>
        <p:nvPicPr>
          <p:cNvPr id="5" name="Εικόνα 4">
            <a:extLst>
              <a:ext uri="{FF2B5EF4-FFF2-40B4-BE49-F238E27FC236}">
                <a16:creationId xmlns="" xmlns:a16="http://schemas.microsoft.com/office/drawing/2014/main" id="{0002C346-A5A1-4CA8-9E61-4413A8365301}"/>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716016" y="4149080"/>
            <a:ext cx="2880320" cy="1944216"/>
          </a:xfrm>
          <a:prstGeom prst="rect">
            <a:avLst/>
          </a:prstGeom>
        </p:spPr>
      </p:pic>
    </p:spTree>
    <p:extLst>
      <p:ext uri="{BB962C8B-B14F-4D97-AF65-F5344CB8AC3E}">
        <p14:creationId xmlns="" xmlns:p14="http://schemas.microsoft.com/office/powerpoint/2010/main" val="2847111453"/>
      </p:ext>
    </p:extLst>
  </p:cSld>
  <p:clrMapOvr>
    <a:masterClrMapping/>
  </p:clrMapOvr>
  <mc:AlternateContent xmlns:mc="http://schemas.openxmlformats.org/markup-compatibility/2006">
    <mc:Choice xmlns="" xmlns:p14="http://schemas.microsoft.com/office/powerpoint/2010/main" Requires="p14">
      <p:transition spd="slow" p14:dur="1500" advTm="16000">
        <p:split orient="vert"/>
      </p:transition>
    </mc:Choice>
    <mc:Fallback>
      <p:transition spd="slow" advTm="16000">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5AC0525-CD6F-458C-B20F-FFDAD48A34E7}"/>
              </a:ext>
            </a:extLst>
          </p:cNvPr>
          <p:cNvSpPr>
            <a:spLocks noGrp="1"/>
          </p:cNvSpPr>
          <p:nvPr>
            <p:ph type="title"/>
          </p:nvPr>
        </p:nvSpPr>
        <p:spPr>
          <a:xfrm>
            <a:off x="0" y="286604"/>
            <a:ext cx="9144000" cy="1450757"/>
          </a:xfrm>
        </p:spPr>
        <p:txBody>
          <a:bodyPr>
            <a:normAutofit/>
          </a:bodyPr>
          <a:lstStyle/>
          <a:p>
            <a:pPr algn="ctr"/>
            <a:r>
              <a:rPr lang="el-GR" sz="4000" b="1" dirty="0">
                <a:solidFill>
                  <a:srgbClr val="FF0000"/>
                </a:solidFill>
                <a:ea typeface="Calibri" pitchFamily="34" charset="0"/>
                <a:cs typeface="Times New Roman" pitchFamily="18" charset="0"/>
              </a:rPr>
              <a:t>Μ η ν ύ μ α τ α</a:t>
            </a:r>
            <a:br>
              <a:rPr lang="el-GR" sz="4000" b="1" dirty="0">
                <a:solidFill>
                  <a:srgbClr val="FF0000"/>
                </a:solidFill>
                <a:ea typeface="Calibri" pitchFamily="34" charset="0"/>
                <a:cs typeface="Times New Roman" pitchFamily="18" charset="0"/>
              </a:rPr>
            </a:br>
            <a:endParaRPr lang="el-GR" sz="4000" dirty="0"/>
          </a:p>
        </p:txBody>
      </p:sp>
      <p:sp>
        <p:nvSpPr>
          <p:cNvPr id="3" name="Θέση περιεχομένου 2">
            <a:extLst>
              <a:ext uri="{FF2B5EF4-FFF2-40B4-BE49-F238E27FC236}">
                <a16:creationId xmlns="" xmlns:a16="http://schemas.microsoft.com/office/drawing/2014/main" id="{8A3A316C-F97B-4112-BA69-29C943B41B52}"/>
              </a:ext>
            </a:extLst>
          </p:cNvPr>
          <p:cNvSpPr>
            <a:spLocks noGrp="1"/>
          </p:cNvSpPr>
          <p:nvPr>
            <p:ph idx="1"/>
          </p:nvPr>
        </p:nvSpPr>
        <p:spPr>
          <a:xfrm>
            <a:off x="0" y="2060848"/>
            <a:ext cx="9144000" cy="4392488"/>
          </a:xfrm>
        </p:spPr>
        <p:txBody>
          <a:bodyPr>
            <a:normAutofit/>
          </a:bodyPr>
          <a:lstStyle/>
          <a:p>
            <a:pPr marL="0" lvl="0" indent="0" algn="just" eaLnBrk="0" fontAlgn="base" hangingPunct="0">
              <a:lnSpc>
                <a:spcPct val="100000"/>
              </a:lnSpc>
              <a:spcBef>
                <a:spcPct val="0"/>
              </a:spcBef>
              <a:spcAft>
                <a:spcPct val="0"/>
              </a:spcAft>
              <a:buClrTx/>
              <a:buSzTx/>
              <a:buNone/>
            </a:pPr>
            <a:r>
              <a:rPr lang="el-GR" sz="2800" dirty="0" smtClean="0">
                <a:solidFill>
                  <a:schemeClr val="tx1"/>
                </a:solidFill>
                <a:ea typeface="Calibri" pitchFamily="34" charset="0"/>
                <a:cs typeface="Calibri" pitchFamily="34" charset="0"/>
              </a:rPr>
              <a:t>«</a:t>
            </a:r>
            <a:r>
              <a:rPr lang="el-GR" sz="7200" b="1" dirty="0" err="1" smtClean="0">
                <a:solidFill>
                  <a:schemeClr val="tx1"/>
                </a:solidFill>
                <a:ea typeface="Calibri" pitchFamily="34" charset="0"/>
                <a:cs typeface="Calibri" pitchFamily="34" charset="0"/>
              </a:rPr>
              <a:t>Α</a:t>
            </a:r>
            <a:r>
              <a:rPr lang="el-GR" sz="2800" dirty="0" err="1" smtClean="0">
                <a:solidFill>
                  <a:schemeClr val="tx1"/>
                </a:solidFill>
                <a:ea typeface="Calibri" pitchFamily="34" charset="0"/>
                <a:cs typeface="Calibri" pitchFamily="34" charset="0"/>
              </a:rPr>
              <a:t>π</a:t>
            </a:r>
            <a:r>
              <a:rPr lang="el-GR" sz="2800" dirty="0" err="1">
                <a:solidFill>
                  <a:schemeClr val="tx1"/>
                </a:solidFill>
                <a:ea typeface="Calibri" pitchFamily="34" charset="0"/>
                <a:cs typeface="Calibri" pitchFamily="34" charset="0"/>
              </a:rPr>
              <a:t>᾽</a:t>
            </a:r>
            <a:r>
              <a:rPr lang="el-GR" sz="2800" dirty="0">
                <a:solidFill>
                  <a:schemeClr val="tx1"/>
                </a:solidFill>
                <a:ea typeface="Calibri" pitchFamily="34" charset="0"/>
                <a:cs typeface="Calibri" pitchFamily="34" charset="0"/>
              </a:rPr>
              <a:t> τον καθένα πρέπει ν᾽ απαιτούμε αυτό που μπορεί να δώσει… Η εξουσία έχει για στήριγμά της πάντα απ᾽ όλα τη λογική» λέει ο Βασιλιάς στον Μικρό </a:t>
            </a:r>
            <a:r>
              <a:rPr lang="el-GR" sz="2800" dirty="0" smtClean="0">
                <a:solidFill>
                  <a:schemeClr val="tx1"/>
                </a:solidFill>
                <a:ea typeface="Calibri" pitchFamily="34" charset="0"/>
                <a:cs typeface="Calibri" pitchFamily="34" charset="0"/>
              </a:rPr>
              <a:t>Πρίγκιπα. «Μην </a:t>
            </a:r>
            <a:r>
              <a:rPr lang="el-GR" sz="2800" dirty="0">
                <a:solidFill>
                  <a:schemeClr val="tx1"/>
                </a:solidFill>
                <a:ea typeface="Calibri" pitchFamily="34" charset="0"/>
                <a:cs typeface="Calibri" pitchFamily="34" charset="0"/>
              </a:rPr>
              <a:t>ακολουθείτε τις παράλογες απαιτήσεις όλων όσων ασκούν την </a:t>
            </a:r>
            <a:r>
              <a:rPr lang="el-GR" sz="2800" dirty="0" smtClean="0">
                <a:solidFill>
                  <a:schemeClr val="tx1"/>
                </a:solidFill>
                <a:ea typeface="Calibri" pitchFamily="34" charset="0"/>
                <a:cs typeface="Calibri" pitchFamily="34" charset="0"/>
              </a:rPr>
              <a:t>εξουσία», </a:t>
            </a:r>
            <a:r>
              <a:rPr lang="el-GR" sz="2800" dirty="0">
                <a:solidFill>
                  <a:schemeClr val="tx1"/>
                </a:solidFill>
                <a:ea typeface="Calibri" pitchFamily="34" charset="0"/>
                <a:cs typeface="Calibri" pitchFamily="34" charset="0"/>
              </a:rPr>
              <a:t>θα έλεγε ο ίδιος ο Εξυπερύ, έχοντας υπόψην του το ναζιστικό καθεστώς της Γερμανίας, που προκάλεσε έναν ακόμη παγκόσμιο πόλεμο και εξολόθρευσε εκατομμύρια ανθρώπους.  </a:t>
            </a:r>
          </a:p>
          <a:p>
            <a:pPr marL="0" lvl="0" indent="0" algn="just" eaLnBrk="0" fontAlgn="base" hangingPunct="0">
              <a:lnSpc>
                <a:spcPct val="100000"/>
              </a:lnSpc>
              <a:spcBef>
                <a:spcPct val="0"/>
              </a:spcBef>
              <a:spcAft>
                <a:spcPct val="0"/>
              </a:spcAft>
              <a:buClrTx/>
              <a:buSzTx/>
            </a:pPr>
            <a:endParaRPr lang="el-GR" dirty="0">
              <a:solidFill>
                <a:schemeClr val="tx1"/>
              </a:solidFill>
              <a:cs typeface="Arial" pitchFamily="34" charset="0"/>
            </a:endParaRPr>
          </a:p>
          <a:p>
            <a:endParaRPr lang="el-GR" dirty="0"/>
          </a:p>
        </p:txBody>
      </p:sp>
      <p:pic>
        <p:nvPicPr>
          <p:cNvPr id="5" name="Εικόνα 4">
            <a:extLst>
              <a:ext uri="{FF2B5EF4-FFF2-40B4-BE49-F238E27FC236}">
                <a16:creationId xmlns="" xmlns:a16="http://schemas.microsoft.com/office/drawing/2014/main" id="{4637A5E0-DA84-41B3-8332-B101B9F0FC55}"/>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72200" y="0"/>
            <a:ext cx="2771800" cy="2638847"/>
          </a:xfrm>
          <a:prstGeom prst="rect">
            <a:avLst/>
          </a:prstGeom>
        </p:spPr>
      </p:pic>
    </p:spTree>
    <p:extLst>
      <p:ext uri="{BB962C8B-B14F-4D97-AF65-F5344CB8AC3E}">
        <p14:creationId xmlns="" xmlns:p14="http://schemas.microsoft.com/office/powerpoint/2010/main" val="1775162806"/>
      </p:ext>
    </p:extLst>
  </p:cSld>
  <p:clrMapOvr>
    <a:masterClrMapping/>
  </p:clrMapOvr>
  <mc:AlternateContent xmlns:mc="http://schemas.openxmlformats.org/markup-compatibility/2006">
    <mc:Choice xmlns="" xmlns:p14="http://schemas.microsoft.com/office/powerpoint/2010/main" Requires="p14">
      <p:transition spd="slow" p14:dur="1500" advTm="24000">
        <p:split orient="vert"/>
      </p:transition>
    </mc:Choice>
    <mc:Fallback>
      <p:transition spd="slow" advTm="24000">
        <p:split orient="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Εικόνα 4">
            <a:extLst>
              <a:ext uri="{FF2B5EF4-FFF2-40B4-BE49-F238E27FC236}">
                <a16:creationId xmlns="" xmlns:a16="http://schemas.microsoft.com/office/drawing/2014/main" id="{8B68C829-A648-4CB6-AFFE-563D7E31C1B7}"/>
              </a:ext>
            </a:extLst>
          </p:cNvPr>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rot="21301202">
            <a:off x="6593602" y="2894395"/>
            <a:ext cx="1855151" cy="2358559"/>
          </a:xfrm>
          <a:prstGeom prst="rect">
            <a:avLst/>
          </a:prstGeom>
        </p:spPr>
      </p:pic>
      <p:sp>
        <p:nvSpPr>
          <p:cNvPr id="2" name="Τίτλος 1">
            <a:extLst>
              <a:ext uri="{FF2B5EF4-FFF2-40B4-BE49-F238E27FC236}">
                <a16:creationId xmlns="" xmlns:a16="http://schemas.microsoft.com/office/drawing/2014/main" id="{E18E20AD-B340-4479-99DB-3B70AFB33CA8}"/>
              </a:ext>
            </a:extLst>
          </p:cNvPr>
          <p:cNvSpPr>
            <a:spLocks noGrp="1"/>
          </p:cNvSpPr>
          <p:nvPr>
            <p:ph type="title"/>
          </p:nvPr>
        </p:nvSpPr>
        <p:spPr>
          <a:xfrm>
            <a:off x="0" y="286604"/>
            <a:ext cx="9144000" cy="1450757"/>
          </a:xfrm>
        </p:spPr>
        <p:txBody>
          <a:bodyPr>
            <a:normAutofit/>
          </a:bodyPr>
          <a:lstStyle/>
          <a:p>
            <a:pPr algn="ctr"/>
            <a:r>
              <a:rPr lang="el-GR" sz="4000" b="1" dirty="0">
                <a:solidFill>
                  <a:srgbClr val="FF0000"/>
                </a:solidFill>
                <a:ea typeface="Calibri" pitchFamily="34" charset="0"/>
                <a:cs typeface="Times New Roman" pitchFamily="18" charset="0"/>
              </a:rPr>
              <a:t>Μ η ν ύ μ α τ α</a:t>
            </a:r>
            <a:br>
              <a:rPr lang="el-GR" sz="4000" b="1" dirty="0">
                <a:solidFill>
                  <a:srgbClr val="FF0000"/>
                </a:solidFill>
                <a:ea typeface="Calibri" pitchFamily="34" charset="0"/>
                <a:cs typeface="Times New Roman" pitchFamily="18" charset="0"/>
              </a:rPr>
            </a:br>
            <a:endParaRPr lang="el-GR" sz="4000" dirty="0"/>
          </a:p>
        </p:txBody>
      </p:sp>
      <p:sp>
        <p:nvSpPr>
          <p:cNvPr id="3" name="Θέση περιεχομένου 2">
            <a:extLst>
              <a:ext uri="{FF2B5EF4-FFF2-40B4-BE49-F238E27FC236}">
                <a16:creationId xmlns="" xmlns:a16="http://schemas.microsoft.com/office/drawing/2014/main" id="{E8182BA9-634F-4D96-8300-8A0119A049A9}"/>
              </a:ext>
            </a:extLst>
          </p:cNvPr>
          <p:cNvSpPr>
            <a:spLocks noGrp="1"/>
          </p:cNvSpPr>
          <p:nvPr>
            <p:ph idx="1"/>
          </p:nvPr>
        </p:nvSpPr>
        <p:spPr>
          <a:xfrm>
            <a:off x="0" y="1844824"/>
            <a:ext cx="9144000" cy="4536504"/>
          </a:xfrm>
        </p:spPr>
        <p:txBody>
          <a:bodyPr>
            <a:normAutofit/>
          </a:bodyPr>
          <a:lstStyle/>
          <a:p>
            <a:pPr algn="just">
              <a:buNone/>
            </a:pPr>
            <a:r>
              <a:rPr lang="el-GR" sz="2800" b="1" dirty="0" smtClean="0">
                <a:solidFill>
                  <a:schemeClr val="tx1"/>
                </a:solidFill>
                <a:ea typeface="Calibri" pitchFamily="34" charset="0"/>
                <a:cs typeface="Calibri" pitchFamily="34" charset="0"/>
              </a:rPr>
              <a:t>Ε</a:t>
            </a:r>
            <a:r>
              <a:rPr lang="el-GR" sz="2800" dirty="0" smtClean="0">
                <a:solidFill>
                  <a:schemeClr val="tx1"/>
                </a:solidFill>
                <a:ea typeface="Calibri" pitchFamily="34" charset="0"/>
                <a:cs typeface="Calibri" pitchFamily="34" charset="0"/>
              </a:rPr>
              <a:t>ίναι </a:t>
            </a:r>
            <a:r>
              <a:rPr lang="el-GR" sz="2800" dirty="0">
                <a:solidFill>
                  <a:schemeClr val="tx1"/>
                </a:solidFill>
                <a:ea typeface="Calibri" pitchFamily="34" charset="0"/>
                <a:cs typeface="Calibri" pitchFamily="34" charset="0"/>
              </a:rPr>
              <a:t>πολύ πιο δύσκολο να κρίνεις μόνος σου τον εαυτό σου παρά να κρίνεις τους άλλους. Αν καταφέρεις να τον κρίνεις σωστά, θα πει πως είσαι πραγματικά σοφός </a:t>
            </a:r>
            <a:r>
              <a:rPr lang="el-GR" dirty="0" smtClean="0">
                <a:solidFill>
                  <a:schemeClr val="tx1"/>
                </a:solidFill>
                <a:ea typeface="Calibri" pitchFamily="34" charset="0"/>
                <a:cs typeface="Calibri" pitchFamily="34" charset="0"/>
              </a:rPr>
              <a:t>.</a:t>
            </a:r>
          </a:p>
          <a:p>
            <a:pPr lvl="0" algn="just">
              <a:buNone/>
            </a:pPr>
            <a:endParaRPr lang="el-GR" sz="5400" b="1" dirty="0" smtClean="0">
              <a:solidFill>
                <a:schemeClr val="tx1"/>
              </a:solidFill>
              <a:ea typeface="Calibri" pitchFamily="34" charset="0"/>
              <a:cs typeface="Calibri" pitchFamily="34" charset="0"/>
            </a:endParaRPr>
          </a:p>
          <a:p>
            <a:pPr lvl="0" algn="just">
              <a:buNone/>
            </a:pPr>
            <a:endParaRPr lang="el-GR" sz="5400" b="1" dirty="0" smtClean="0">
              <a:solidFill>
                <a:schemeClr val="tx1"/>
              </a:solidFill>
              <a:ea typeface="Calibri" pitchFamily="34" charset="0"/>
              <a:cs typeface="Calibri" pitchFamily="34" charset="0"/>
            </a:endParaRPr>
          </a:p>
          <a:p>
            <a:pPr lvl="0" algn="just">
              <a:buNone/>
            </a:pPr>
            <a:r>
              <a:rPr lang="el-GR" sz="2800" b="1" dirty="0" smtClean="0">
                <a:solidFill>
                  <a:schemeClr val="tx1"/>
                </a:solidFill>
                <a:ea typeface="Calibri" pitchFamily="34" charset="0"/>
                <a:cs typeface="Calibri" pitchFamily="34" charset="0"/>
              </a:rPr>
              <a:t>Η</a:t>
            </a:r>
            <a:r>
              <a:rPr lang="el-GR" sz="2800" dirty="0" smtClean="0">
                <a:solidFill>
                  <a:schemeClr val="tx1"/>
                </a:solidFill>
                <a:ea typeface="Calibri" pitchFamily="34" charset="0"/>
                <a:cs typeface="Calibri" pitchFamily="34" charset="0"/>
              </a:rPr>
              <a:t> εξερεύνηση του κόσμου γύρω μας όσο και η αναζήτηση του εσωτερικού εαυτού μας είναι απαραίτητα για την πνευματική μας ολοκλήρωση.     </a:t>
            </a:r>
            <a:endParaRPr lang="el-GR" sz="2800" dirty="0" smtClean="0">
              <a:solidFill>
                <a:schemeClr val="tx1"/>
              </a:solidFill>
              <a:cs typeface="Arial" pitchFamily="34" charset="0"/>
            </a:endParaRPr>
          </a:p>
          <a:p>
            <a:pPr algn="ctr">
              <a:buNone/>
            </a:pPr>
            <a:endParaRPr lang="el-GR" dirty="0"/>
          </a:p>
        </p:txBody>
      </p:sp>
      <p:pic>
        <p:nvPicPr>
          <p:cNvPr id="7" name="Εικόνα 6">
            <a:extLst>
              <a:ext uri="{FF2B5EF4-FFF2-40B4-BE49-F238E27FC236}">
                <a16:creationId xmlns="" xmlns:a16="http://schemas.microsoft.com/office/drawing/2014/main" id="{A06E3E6A-4671-4E0F-AF7C-CA634BC5CA1A}"/>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rot="195655">
            <a:off x="1347273" y="3195147"/>
            <a:ext cx="2766653" cy="1655211"/>
          </a:xfrm>
          <a:prstGeom prst="rect">
            <a:avLst/>
          </a:prstGeom>
        </p:spPr>
      </p:pic>
    </p:spTree>
    <p:extLst>
      <p:ext uri="{BB962C8B-B14F-4D97-AF65-F5344CB8AC3E}">
        <p14:creationId xmlns="" xmlns:p14="http://schemas.microsoft.com/office/powerpoint/2010/main" val="2300788436"/>
      </p:ext>
    </p:extLst>
  </p:cSld>
  <p:clrMapOvr>
    <a:masterClrMapping/>
  </p:clrMapOvr>
  <mc:AlternateContent xmlns:mc="http://schemas.openxmlformats.org/markup-compatibility/2006">
    <mc:Choice xmlns="" xmlns:p14="http://schemas.microsoft.com/office/powerpoint/2010/main" Requires="p14">
      <p:transition spd="slow" p14:dur="1500" advTm="7000">
        <p:split orient="vert"/>
      </p:transition>
    </mc:Choice>
    <mc:Fallback>
      <p:transition spd="slow" advTm="7000">
        <p:split orient="vert"/>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B785352-56B4-4F5E-BC36-664F1CEFCE24}"/>
              </a:ext>
            </a:extLst>
          </p:cNvPr>
          <p:cNvSpPr>
            <a:spLocks noGrp="1"/>
          </p:cNvSpPr>
          <p:nvPr>
            <p:ph type="title"/>
          </p:nvPr>
        </p:nvSpPr>
        <p:spPr>
          <a:xfrm>
            <a:off x="0" y="1"/>
            <a:ext cx="9144000" cy="1628800"/>
          </a:xfrm>
        </p:spPr>
        <p:txBody>
          <a:bodyPr>
            <a:normAutofit/>
          </a:bodyPr>
          <a:lstStyle/>
          <a:p>
            <a:pPr algn="ctr"/>
            <a:r>
              <a:rPr lang="el-GR" sz="5400" b="1" i="1" dirty="0">
                <a:latin typeface="Monotype Corsiva" pitchFamily="66" charset="0"/>
              </a:rPr>
              <a:t>Τ Ε Λ Ο Σ </a:t>
            </a:r>
          </a:p>
        </p:txBody>
      </p:sp>
      <p:pic>
        <p:nvPicPr>
          <p:cNvPr id="5" name="Θέση περιεχομένου 4">
            <a:extLst>
              <a:ext uri="{FF2B5EF4-FFF2-40B4-BE49-F238E27FC236}">
                <a16:creationId xmlns="" xmlns:a16="http://schemas.microsoft.com/office/drawing/2014/main" id="{47D094BA-6FEF-4F2B-A8A1-9DC556C08FB5}"/>
              </a:ext>
            </a:extLst>
          </p:cNvPr>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0" y="1772816"/>
            <a:ext cx="9144000" cy="4608512"/>
          </a:xfrm>
        </p:spPr>
      </p:pic>
    </p:spTree>
    <p:extLst>
      <p:ext uri="{BB962C8B-B14F-4D97-AF65-F5344CB8AC3E}">
        <p14:creationId xmlns="" xmlns:p14="http://schemas.microsoft.com/office/powerpoint/2010/main" val="409921353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theme/theme1.xml><?xml version="1.0" encoding="utf-8"?>
<a:theme xmlns:a="http://schemas.openxmlformats.org/drawingml/2006/main" name="Ανασκόπηση">
  <a:themeElements>
    <a:clrScheme name="Ανασκόπηση">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Ανασκόπηση">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TM02900769[[fn=Ανασκόπηση]]</Template>
  <TotalTime>168</TotalTime>
  <Words>395</Words>
  <Application>Microsoft Office PowerPoint</Application>
  <PresentationFormat>Προβολή στην οθόνη (4:3)</PresentationFormat>
  <Paragraphs>39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Ανασκόπηση</vt:lpstr>
      <vt:lpstr>Μηνύματα από «τον Μικρό Πρίγκιπα»                                                           του Αντουάν ντε Σαιντ Εξυπερύ</vt:lpstr>
      <vt:lpstr>Διαφάνεια 2</vt:lpstr>
      <vt:lpstr>Μ η ν ύ μ α τ α </vt:lpstr>
      <vt:lpstr>Μ η ν ύ μ α τ α </vt:lpstr>
      <vt:lpstr>Μ η ν ύ μ α τ α </vt:lpstr>
      <vt:lpstr>Μ η ν ύ μ α τ α </vt:lpstr>
      <vt:lpstr>Μ η ν ύ μ α τ α </vt:lpstr>
      <vt:lpstr>Τ Ε Λ Ο Σ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Χρήστης των Windows</dc:creator>
  <cp:lastModifiedBy>Dimitra</cp:lastModifiedBy>
  <cp:revision>27</cp:revision>
  <dcterms:created xsi:type="dcterms:W3CDTF">2019-04-01T19:53:12Z</dcterms:created>
  <dcterms:modified xsi:type="dcterms:W3CDTF">2019-10-16T08:22:52Z</dcterms:modified>
</cp:coreProperties>
</file>