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8"/>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2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30B92-E13B-4677-A8C1-453507E0E36C}" type="datetimeFigureOut">
              <a:rPr lang="el-GR" smtClean="0"/>
              <a:pPr/>
              <a:t>16/10/2019</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7E06E-9A9D-4B46-9552-99ED50816B6B}" type="slidenum">
              <a:rPr lang="el-GR" smtClean="0"/>
              <a:pPr/>
              <a:t>‹#›</a:t>
            </a:fld>
            <a:endParaRPr lang="el-GR"/>
          </a:p>
        </p:txBody>
      </p:sp>
    </p:spTree>
    <p:extLst>
      <p:ext uri="{BB962C8B-B14F-4D97-AF65-F5344CB8AC3E}">
        <p14:creationId xmlns:p14="http://schemas.microsoft.com/office/powerpoint/2010/main" xmlns="" val="2565173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A0A1264B-D077-463B-8DE9-D9A38A07D6EE}" type="datetimeFigureOut">
              <a:rPr lang="el-GR" smtClean="0"/>
              <a:pPr/>
              <a:t>16/10/2019</a:t>
            </a:fld>
            <a:endParaRPr lang="el-G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04980E2-8CE2-4C9D-87FF-C99B8AB2498A}" type="slidenum">
              <a:rPr lang="el-GR" smtClean="0"/>
              <a:pPr/>
              <a:t>‹#›</a:t>
            </a:fld>
            <a:endParaRPr lang="el-G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2383587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0A1264B-D077-463B-8DE9-D9A38A07D6EE}"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04980E2-8CE2-4C9D-87FF-C99B8AB2498A}" type="slidenum">
              <a:rPr lang="el-GR" smtClean="0"/>
              <a:pPr/>
              <a:t>‹#›</a:t>
            </a:fld>
            <a:endParaRPr lang="el-GR"/>
          </a:p>
        </p:txBody>
      </p:sp>
    </p:spTree>
    <p:extLst>
      <p:ext uri="{BB962C8B-B14F-4D97-AF65-F5344CB8AC3E}">
        <p14:creationId xmlns:p14="http://schemas.microsoft.com/office/powerpoint/2010/main" xmlns="" val="295126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0A1264B-D077-463B-8DE9-D9A38A07D6EE}"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04980E2-8CE2-4C9D-87FF-C99B8AB2498A}" type="slidenum">
              <a:rPr lang="el-GR" smtClean="0"/>
              <a:pPr/>
              <a:t>‹#›</a:t>
            </a:fld>
            <a:endParaRPr lang="el-GR"/>
          </a:p>
        </p:txBody>
      </p:sp>
    </p:spTree>
    <p:extLst>
      <p:ext uri="{BB962C8B-B14F-4D97-AF65-F5344CB8AC3E}">
        <p14:creationId xmlns:p14="http://schemas.microsoft.com/office/powerpoint/2010/main" xmlns="" val="3900284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0A1264B-D077-463B-8DE9-D9A38A07D6EE}"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04980E2-8CE2-4C9D-87FF-C99B8AB2498A}" type="slidenum">
              <a:rPr lang="el-GR" smtClean="0"/>
              <a:pPr/>
              <a:t>‹#›</a:t>
            </a:fld>
            <a:endParaRPr lang="el-GR"/>
          </a:p>
        </p:txBody>
      </p:sp>
    </p:spTree>
    <p:extLst>
      <p:ext uri="{BB962C8B-B14F-4D97-AF65-F5344CB8AC3E}">
        <p14:creationId xmlns:p14="http://schemas.microsoft.com/office/powerpoint/2010/main" xmlns="" val="3311369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A0A1264B-D077-463B-8DE9-D9A38A07D6EE}" type="datetimeFigureOut">
              <a:rPr lang="el-GR" smtClean="0"/>
              <a:pPr/>
              <a:t>16/10/2019</a:t>
            </a:fld>
            <a:endParaRPr lang="el-G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l-G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04980E2-8CE2-4C9D-87FF-C99B8AB2498A}" type="slidenum">
              <a:rPr lang="el-GR" smtClean="0"/>
              <a:pPr/>
              <a:t>‹#›</a:t>
            </a:fld>
            <a:endParaRPr lang="el-G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xmlns="" val="29557398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A0A1264B-D077-463B-8DE9-D9A38A07D6EE}" type="datetimeFigureOut">
              <a:rPr lang="el-GR" smtClean="0"/>
              <a:pPr/>
              <a:t>16/10/2019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04980E2-8CE2-4C9D-87FF-C99B8AB2498A}" type="slidenum">
              <a:rPr lang="el-GR" smtClean="0"/>
              <a:pPr/>
              <a:t>‹#›</a:t>
            </a:fld>
            <a:endParaRPr lang="el-GR"/>
          </a:p>
        </p:txBody>
      </p:sp>
    </p:spTree>
    <p:extLst>
      <p:ext uri="{BB962C8B-B14F-4D97-AF65-F5344CB8AC3E}">
        <p14:creationId xmlns:p14="http://schemas.microsoft.com/office/powerpoint/2010/main" xmlns="" val="45911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A0A1264B-D077-463B-8DE9-D9A38A07D6EE}" type="datetimeFigureOut">
              <a:rPr lang="el-GR" smtClean="0"/>
              <a:pPr/>
              <a:t>16/10/2019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04980E2-8CE2-4C9D-87FF-C99B8AB2498A}" type="slidenum">
              <a:rPr lang="el-GR" smtClean="0"/>
              <a:pPr/>
              <a:t>‹#›</a:t>
            </a:fld>
            <a:endParaRPr lang="el-GR"/>
          </a:p>
        </p:txBody>
      </p:sp>
    </p:spTree>
    <p:extLst>
      <p:ext uri="{BB962C8B-B14F-4D97-AF65-F5344CB8AC3E}">
        <p14:creationId xmlns:p14="http://schemas.microsoft.com/office/powerpoint/2010/main" xmlns="" val="231248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0A1264B-D077-463B-8DE9-D9A38A07D6EE}" type="datetimeFigureOut">
              <a:rPr lang="el-GR" smtClean="0"/>
              <a:pPr/>
              <a:t>16/10/2019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04980E2-8CE2-4C9D-87FF-C99B8AB2498A}" type="slidenum">
              <a:rPr lang="el-GR" smtClean="0"/>
              <a:pPr/>
              <a:t>‹#›</a:t>
            </a:fld>
            <a:endParaRPr lang="el-GR"/>
          </a:p>
        </p:txBody>
      </p:sp>
    </p:spTree>
    <p:extLst>
      <p:ext uri="{BB962C8B-B14F-4D97-AF65-F5344CB8AC3E}">
        <p14:creationId xmlns:p14="http://schemas.microsoft.com/office/powerpoint/2010/main" xmlns="" val="413072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1264B-D077-463B-8DE9-D9A38A07D6EE}" type="datetimeFigureOut">
              <a:rPr lang="el-GR" smtClean="0"/>
              <a:pPr/>
              <a:t>16/10/2019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04980E2-8CE2-4C9D-87FF-C99B8AB2498A}" type="slidenum">
              <a:rPr lang="el-GR" smtClean="0"/>
              <a:pPr/>
              <a:t>‹#›</a:t>
            </a:fld>
            <a:endParaRPr lang="el-GR"/>
          </a:p>
        </p:txBody>
      </p:sp>
    </p:spTree>
    <p:extLst>
      <p:ext uri="{BB962C8B-B14F-4D97-AF65-F5344CB8AC3E}">
        <p14:creationId xmlns:p14="http://schemas.microsoft.com/office/powerpoint/2010/main" xmlns="" val="2872591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A0A1264B-D077-463B-8DE9-D9A38A07D6EE}" type="datetimeFigureOut">
              <a:rPr lang="el-GR" smtClean="0"/>
              <a:pPr/>
              <a:t>16/10/2019</a:t>
            </a:fld>
            <a:endParaRPr lang="el-G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04980E2-8CE2-4C9D-87FF-C99B8AB2498A}" type="slidenum">
              <a:rPr lang="el-GR" smtClean="0"/>
              <a:pPr/>
              <a:t>‹#›</a:t>
            </a:fld>
            <a:endParaRPr lang="el-G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98815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A0A1264B-D077-463B-8DE9-D9A38A07D6EE}" type="datetimeFigureOut">
              <a:rPr lang="el-GR" smtClean="0"/>
              <a:pPr/>
              <a:t>16/10/2019</a:t>
            </a:fld>
            <a:endParaRPr lang="el-G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04980E2-8CE2-4C9D-87FF-C99B8AB2498A}" type="slidenum">
              <a:rPr lang="el-GR" smtClean="0"/>
              <a:pPr/>
              <a:t>‹#›</a:t>
            </a:fld>
            <a:endParaRPr lang="el-G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56752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A0A1264B-D077-463B-8DE9-D9A38A07D6EE}" type="datetimeFigureOut">
              <a:rPr lang="el-GR" smtClean="0"/>
              <a:pPr/>
              <a:t>16/10/2019</a:t>
            </a:fld>
            <a:endParaRPr lang="el-G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l-G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04980E2-8CE2-4C9D-87FF-C99B8AB2498A}" type="slidenum">
              <a:rPr lang="el-GR" smtClean="0"/>
              <a:pPr/>
              <a:t>‹#›</a:t>
            </a:fld>
            <a:endParaRPr lang="el-G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79901920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E:\&#937;&#929;&#917;&#931;%20&#928;&#932;&#919;&#931;&#919;&#931;\&#914;&#953;&#946;&#955;&#943;&#959;%203&#959;%20&#919;%20&#928;&#953;&#957;&#945;&#954;&#959;&#952;&#942;&#954;&#951;%20&#964;&#969;&#957;%20&#928;&#959;&#961;&#964;&#961;&#941;&#964;&#969;&#957;\Comptine%20d'Un%20Autre%20&#201;t&#233;%20Die%20fabelhafte%20Welt%20der%20Am&#233;lie%20Piano%201%20hour%20loop.mp3" TargetMode="External"/><Relationship Id="rId1" Type="http://schemas.openxmlformats.org/officeDocument/2006/relationships/audio" Target="file:///E:\&#937;&#929;&#917;&#931;%20&#928;&#932;&#919;&#931;&#919;&#931;\&#914;&#953;&#946;&#955;&#943;&#959;%202&#959;%20&#931;&#954;&#951;&#957;&#941;&#962;\&#924;&#940;&#961;&#953;&#959;&#962;%20&#934;&#961;&#945;&#947;&#954;&#959;&#973;&#955;&#951;&#962;%20-%20&#924;&#953;&#954;&#961;&#972;&#962;%20&#960;&#961;&#943;&#947;&#954;&#953;&#960;&#945;&#962;.mp3"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92EE89B-1E5B-406B-8DEE-3AB5630065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dirty="0"/>
          </a:p>
        </p:txBody>
      </p:sp>
      <p:sp>
        <p:nvSpPr>
          <p:cNvPr id="12" name="Freeform 6">
            <a:extLst>
              <a:ext uri="{FF2B5EF4-FFF2-40B4-BE49-F238E27FC236}">
                <a16:creationId xmlns:a16="http://schemas.microsoft.com/office/drawing/2014/main" xmlns="" id="{3EF1730D-C088-41F4-80BD-A7B56469A0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4" name="Freeform 6">
            <a:extLst>
              <a:ext uri="{FF2B5EF4-FFF2-40B4-BE49-F238E27FC236}">
                <a16:creationId xmlns:a16="http://schemas.microsoft.com/office/drawing/2014/main" xmlns="" id="{7BB4F96C-BA00-4CC8-BE7E-12D8C4EC8D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5" name="Εικόνα 4">
            <a:extLst>
              <a:ext uri="{FF2B5EF4-FFF2-40B4-BE49-F238E27FC236}">
                <a16:creationId xmlns:a16="http://schemas.microsoft.com/office/drawing/2014/main" xmlns="" id="{989ED64E-0582-4808-9DB1-2BA7CA9FE20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34267" y="1406388"/>
            <a:ext cx="4244416" cy="4244416"/>
          </a:xfrm>
          <a:prstGeom prst="rect">
            <a:avLst/>
          </a:prstGeom>
        </p:spPr>
      </p:pic>
      <p:sp>
        <p:nvSpPr>
          <p:cNvPr id="11" name="10 - TextBox"/>
          <p:cNvSpPr txBox="1"/>
          <p:nvPr/>
        </p:nvSpPr>
        <p:spPr>
          <a:xfrm>
            <a:off x="5796136" y="1412776"/>
            <a:ext cx="3347864" cy="3539430"/>
          </a:xfrm>
          <a:prstGeom prst="rect">
            <a:avLst/>
          </a:prstGeom>
          <a:noFill/>
        </p:spPr>
        <p:txBody>
          <a:bodyPr wrap="square" rtlCol="0">
            <a:spAutoFit/>
          </a:bodyPr>
          <a:lstStyle/>
          <a:p>
            <a:pPr algn="ctr"/>
            <a:r>
              <a:rPr lang="el-GR" sz="3200" b="1" dirty="0" smtClean="0"/>
              <a:t>Η </a:t>
            </a:r>
          </a:p>
          <a:p>
            <a:pPr algn="ctr"/>
            <a:endParaRPr lang="el-GR" sz="3200" b="1" dirty="0" smtClean="0"/>
          </a:p>
          <a:p>
            <a:pPr algn="ctr"/>
            <a:r>
              <a:rPr lang="el-GR" sz="3200" b="1" dirty="0" smtClean="0"/>
              <a:t>ΠΙΝΑΚΟΘΗΚΗ</a:t>
            </a:r>
          </a:p>
          <a:p>
            <a:pPr algn="ctr"/>
            <a:endParaRPr lang="el-GR" sz="3200" b="1" dirty="0" smtClean="0"/>
          </a:p>
          <a:p>
            <a:pPr algn="ctr"/>
            <a:r>
              <a:rPr lang="el-GR" sz="3200" b="1" dirty="0" smtClean="0"/>
              <a:t> ΤΩΝ </a:t>
            </a:r>
          </a:p>
          <a:p>
            <a:pPr algn="ctr"/>
            <a:endParaRPr lang="el-GR" sz="3200" b="1" dirty="0" smtClean="0"/>
          </a:p>
          <a:p>
            <a:pPr algn="ctr"/>
            <a:r>
              <a:rPr lang="el-GR" sz="3200" b="1" dirty="0" smtClean="0"/>
              <a:t>ΠΟΡΤΡΕΤΩΝ</a:t>
            </a:r>
            <a:endParaRPr lang="el-GR" sz="3200" b="1" dirty="0"/>
          </a:p>
        </p:txBody>
      </p:sp>
      <p:sp>
        <p:nvSpPr>
          <p:cNvPr id="7" name="6 - TextBox"/>
          <p:cNvSpPr txBox="1"/>
          <p:nvPr/>
        </p:nvSpPr>
        <p:spPr>
          <a:xfrm>
            <a:off x="0" y="188640"/>
            <a:ext cx="9144000" cy="461665"/>
          </a:xfrm>
          <a:prstGeom prst="rect">
            <a:avLst/>
          </a:prstGeom>
          <a:noFill/>
        </p:spPr>
        <p:txBody>
          <a:bodyPr wrap="square" rtlCol="0">
            <a:spAutoFit/>
          </a:bodyPr>
          <a:lstStyle/>
          <a:p>
            <a:pPr algn="ctr"/>
            <a:r>
              <a:rPr lang="el-GR" sz="1600" b="1" dirty="0" smtClean="0"/>
              <a:t>   Αντουάν ντε Σαιντ </a:t>
            </a:r>
            <a:r>
              <a:rPr lang="el-GR" sz="1600" b="1" dirty="0" err="1" smtClean="0"/>
              <a:t>Εξυπερύ</a:t>
            </a:r>
            <a:r>
              <a:rPr lang="el-GR" sz="1600" b="1" dirty="0" smtClean="0"/>
              <a:t>                                                    </a:t>
            </a:r>
            <a:r>
              <a:rPr lang="el-GR" sz="2400" b="1" dirty="0" smtClean="0"/>
              <a:t>Ο Μικρός Πρίγκιπας</a:t>
            </a:r>
            <a:endParaRPr lang="el-GR" sz="2400" b="1" dirty="0"/>
          </a:p>
        </p:txBody>
      </p:sp>
      <p:pic>
        <p:nvPicPr>
          <p:cNvPr id="8" name="Μάριος Φραγκούλης - Μικρός πρίγκιπας.mp3">
            <a:hlinkClick r:id="" action="ppaction://media"/>
          </p:cNvPr>
          <p:cNvPicPr>
            <a:picLocks noRot="1" noChangeAspect="1"/>
          </p:cNvPicPr>
          <p:nvPr>
            <a:audioFile r:link="rId1"/>
          </p:nvPr>
        </p:nvPicPr>
        <p:blipFill>
          <a:blip r:embed="rId5" cstate="print"/>
          <a:stretch>
            <a:fillRect/>
          </a:stretch>
        </p:blipFill>
        <p:spPr>
          <a:xfrm>
            <a:off x="4419600" y="3276600"/>
            <a:ext cx="304800" cy="304800"/>
          </a:xfrm>
          <a:prstGeom prst="rect">
            <a:avLst/>
          </a:prstGeom>
        </p:spPr>
      </p:pic>
      <p:pic>
        <p:nvPicPr>
          <p:cNvPr id="9" name="Comptine d'Un Autre Été Die fabelhafte Welt der Amélie Piano 1 hour loop.mp3">
            <a:hlinkClick r:id="" action="ppaction://media"/>
          </p:cNvPr>
          <p:cNvPicPr>
            <a:picLocks noRot="1" noChangeAspect="1"/>
          </p:cNvPicPr>
          <p:nvPr>
            <a:audioFile r:link="rId2"/>
          </p:nvPr>
        </p:nvPicPr>
        <p:blipFill>
          <a:blip r:embed="rId6" cstate="print"/>
          <a:stretch>
            <a:fillRect/>
          </a:stretch>
        </p:blipFill>
        <p:spPr>
          <a:xfrm>
            <a:off x="4419600" y="3276600"/>
            <a:ext cx="304800" cy="304800"/>
          </a:xfrm>
          <a:prstGeom prst="rect">
            <a:avLst/>
          </a:prstGeom>
        </p:spPr>
      </p:pic>
    </p:spTree>
    <p:extLst>
      <p:ext uri="{BB962C8B-B14F-4D97-AF65-F5344CB8AC3E}">
        <p14:creationId xmlns:p14="http://schemas.microsoft.com/office/powerpoint/2010/main" xmlns="" val="30883298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277766" fill="hold"/>
                                        <p:tgtEl>
                                          <p:spTgt spid="8"/>
                                        </p:tgtEl>
                                      </p:cBhvr>
                                    </p:cmd>
                                  </p:childTnLst>
                                </p:cTn>
                              </p:par>
                            </p:childTnLst>
                          </p:cTn>
                        </p:par>
                      </p:childTnLst>
                    </p:cTn>
                  </p:par>
                </p:childTnLst>
              </p:cTn>
              <p:nextCondLst>
                <p:cond evt="onClick" delay="0">
                  <p:tgtEl>
                    <p:spTgt spid="8"/>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audio>
              <p:cMediaNode vol="80000" numSld="999">
                <p:cTn id="13"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7172A2A9-DA81-4311-81CF-4175D14551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xmlns="" id="{9A020C9B-FD90-4E04-BFEA-3AACFF1308EA}"/>
              </a:ext>
            </a:extLst>
          </p:cNvPr>
          <p:cNvSpPr>
            <a:spLocks noGrp="1"/>
          </p:cNvSpPr>
          <p:nvPr>
            <p:ph type="title"/>
          </p:nvPr>
        </p:nvSpPr>
        <p:spPr>
          <a:xfrm>
            <a:off x="4139952" y="0"/>
            <a:ext cx="5004049" cy="836712"/>
          </a:xfrm>
        </p:spPr>
        <p:txBody>
          <a:bodyPr vert="horz" lIns="91440" tIns="45720" rIns="91440" bIns="45720" rtlCol="0" anchor="t">
            <a:normAutofit/>
          </a:bodyPr>
          <a:lstStyle/>
          <a:p>
            <a:pPr algn="ctr" defTabSz="914400">
              <a:lnSpc>
                <a:spcPct val="89000"/>
              </a:lnSpc>
            </a:pPr>
            <a:r>
              <a:rPr lang="en-US" sz="4800" dirty="0" err="1"/>
              <a:t>Αστεροειδής</a:t>
            </a:r>
            <a:r>
              <a:rPr lang="en-US" sz="4800" dirty="0"/>
              <a:t> 33</a:t>
            </a:r>
            <a:r>
              <a:rPr lang="en-US" dirty="0"/>
              <a:t>0 </a:t>
            </a:r>
          </a:p>
        </p:txBody>
      </p:sp>
      <p:sp>
        <p:nvSpPr>
          <p:cNvPr id="14" name="Rectangle 13">
            <a:extLst>
              <a:ext uri="{FF2B5EF4-FFF2-40B4-BE49-F238E27FC236}">
                <a16:creationId xmlns:a16="http://schemas.microsoft.com/office/drawing/2014/main" xmlns="" id="{FF1B933E-1F2A-4D16-826F-29C630C05B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Θέση περιεχομένου 6">
            <a:extLst>
              <a:ext uri="{FF2B5EF4-FFF2-40B4-BE49-F238E27FC236}">
                <a16:creationId xmlns:a16="http://schemas.microsoft.com/office/drawing/2014/main" xmlns="" id="{B93BBE88-7E99-43C1-B443-2044A979A116}"/>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67671" y="1318496"/>
            <a:ext cx="3803442" cy="3900966"/>
          </a:xfrm>
          <a:prstGeom prst="rect">
            <a:avLst/>
          </a:prstGeom>
        </p:spPr>
      </p:pic>
      <p:sp>
        <p:nvSpPr>
          <p:cNvPr id="4" name="Θέση κειμένου 3">
            <a:extLst>
              <a:ext uri="{FF2B5EF4-FFF2-40B4-BE49-F238E27FC236}">
                <a16:creationId xmlns:a16="http://schemas.microsoft.com/office/drawing/2014/main" xmlns="" id="{2E9F7510-E800-47F4-987C-96D2E135CEF4}"/>
              </a:ext>
            </a:extLst>
          </p:cNvPr>
          <p:cNvSpPr>
            <a:spLocks noGrp="1"/>
          </p:cNvSpPr>
          <p:nvPr>
            <p:ph type="body" sz="half" idx="2"/>
          </p:nvPr>
        </p:nvSpPr>
        <p:spPr>
          <a:xfrm>
            <a:off x="4139952" y="836712"/>
            <a:ext cx="5004047" cy="6021288"/>
          </a:xfrm>
        </p:spPr>
        <p:txBody>
          <a:bodyPr vert="horz" lIns="91440" tIns="45720" rIns="91440" bIns="45720" rtlCol="0">
            <a:normAutofit lnSpcReduction="10000"/>
          </a:bodyPr>
          <a:lstStyle/>
          <a:p>
            <a:pPr marL="384048" indent="-384048" defTabSz="914400">
              <a:lnSpc>
                <a:spcPct val="94000"/>
              </a:lnSpc>
              <a:spcAft>
                <a:spcPts val="200"/>
              </a:spcAft>
            </a:pPr>
            <a:r>
              <a:rPr lang="el-GR" sz="2400" dirty="0"/>
              <a:t>     </a:t>
            </a:r>
            <a:r>
              <a:rPr lang="en-US" sz="2800" dirty="0"/>
              <a:t>Κα</a:t>
            </a:r>
            <a:r>
              <a:rPr lang="en-US" sz="2800" dirty="0" err="1"/>
              <a:t>τοικείτ</a:t>
            </a:r>
            <a:r>
              <a:rPr lang="en-US" sz="2800" dirty="0"/>
              <a:t>αι από τον </a:t>
            </a:r>
            <a:r>
              <a:rPr lang="en-US" sz="3200" b="1" dirty="0">
                <a:solidFill>
                  <a:srgbClr val="00B050"/>
                </a:solidFill>
              </a:rPr>
              <a:t>Γεωγράφο</a:t>
            </a:r>
            <a:r>
              <a:rPr lang="en-US" sz="2800" dirty="0"/>
              <a:t>, που γράφει σε τεράστια βιβλία. </a:t>
            </a:r>
            <a:r>
              <a:rPr lang="en-US" sz="2800" dirty="0" err="1"/>
              <a:t>Δεν</a:t>
            </a:r>
            <a:r>
              <a:rPr lang="en-US" sz="2800" dirty="0"/>
              <a:t> </a:t>
            </a:r>
            <a:r>
              <a:rPr lang="en-US" sz="2800" dirty="0" err="1"/>
              <a:t>είναι</a:t>
            </a:r>
            <a:r>
              <a:rPr lang="en-US" sz="2800" dirty="0"/>
              <a:t> αληθινός Γεωγράφος, γιατί περιμένει από τους ερευνητές να του μάθουνε όλα όσα γράφει στο βιβλίο του. </a:t>
            </a:r>
            <a:r>
              <a:rPr lang="en-US" sz="2800" dirty="0" err="1" smtClean="0"/>
              <a:t>Αντιπροσωπεύει</a:t>
            </a:r>
            <a:r>
              <a:rPr lang="en-US" sz="2800" dirty="0" smtClean="0"/>
              <a:t> </a:t>
            </a:r>
            <a:r>
              <a:rPr lang="en-US" sz="2800" dirty="0"/>
              <a:t>τους επιστήμονες χωρίς πραγματική γνώση και σοφία και γενικότερα τους ανθρώπους που πιστεύουν ότι είναι πολυμαθείς ενώ στην πραγματικότητα δεν γνωρίζουν τίποτε. </a:t>
            </a:r>
          </a:p>
        </p:txBody>
      </p:sp>
    </p:spTree>
    <p:extLst>
      <p:ext uri="{BB962C8B-B14F-4D97-AF65-F5344CB8AC3E}">
        <p14:creationId xmlns:p14="http://schemas.microsoft.com/office/powerpoint/2010/main" xmlns="" val="13101379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31496252-D234-4B17-886D-E23B219B767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64643" y="744469"/>
            <a:ext cx="8005589" cy="5349671"/>
            <a:chOff x="752858" y="744469"/>
            <a:chExt cx="10674117" cy="5349671"/>
          </a:xfrm>
        </p:grpSpPr>
        <p:sp>
          <p:nvSpPr>
            <p:cNvPr id="11" name="Freeform 6">
              <a:extLst>
                <a:ext uri="{FF2B5EF4-FFF2-40B4-BE49-F238E27FC236}">
                  <a16:creationId xmlns:a16="http://schemas.microsoft.com/office/drawing/2014/main" xmlns="" id="{A7C309D5-C35F-4EF0-B4F7-DA3B085B5F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2" name="Freeform 6">
              <a:extLst>
                <a:ext uri="{FF2B5EF4-FFF2-40B4-BE49-F238E27FC236}">
                  <a16:creationId xmlns:a16="http://schemas.microsoft.com/office/drawing/2014/main" xmlns="" id="{9938FAEC-E330-455B-AA85-2243A31B6B0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5" name="Θέση περιεχομένου 4">
            <a:extLst>
              <a:ext uri="{FF2B5EF4-FFF2-40B4-BE49-F238E27FC236}">
                <a16:creationId xmlns:a16="http://schemas.microsoft.com/office/drawing/2014/main" xmlns="" id="{53244975-A042-4E75-9A9B-A9CBE64B5BBC}"/>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10873" r="5809" b="-1"/>
          <a:stretch/>
        </p:blipFill>
        <p:spPr>
          <a:xfrm>
            <a:off x="20" y="10"/>
            <a:ext cx="9143980" cy="6859300"/>
          </a:xfrm>
          <a:prstGeom prst="rect">
            <a:avLst/>
          </a:prstGeom>
        </p:spPr>
      </p:pic>
      <p:sp>
        <p:nvSpPr>
          <p:cNvPr id="14" name="Rectangle 13">
            <a:extLst>
              <a:ext uri="{FF2B5EF4-FFF2-40B4-BE49-F238E27FC236}">
                <a16:creationId xmlns:a16="http://schemas.microsoft.com/office/drawing/2014/main" xmlns="" id="{D401132F-0871-426E-9EF3-373B0D98CB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6670" y="1137137"/>
            <a:ext cx="7400611" cy="4570327"/>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xmlns="" id="{28093DEF-102D-43FB-B481-A2CED28559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H="1" flipV="1">
            <a:off x="564643" y="744469"/>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8" name="Freeform 6">
            <a:extLst>
              <a:ext uri="{FF2B5EF4-FFF2-40B4-BE49-F238E27FC236}">
                <a16:creationId xmlns:a16="http://schemas.microsoft.com/office/drawing/2014/main" xmlns="" id="{9E6F21F7-4701-4AD6-A3E8-4669692DE4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6113971" y="1685652"/>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 name="Τίτλος 1">
            <a:extLst>
              <a:ext uri="{FF2B5EF4-FFF2-40B4-BE49-F238E27FC236}">
                <a16:creationId xmlns:a16="http://schemas.microsoft.com/office/drawing/2014/main" xmlns="" id="{B271BCF5-6757-44D8-A98D-532324297A49}"/>
              </a:ext>
            </a:extLst>
          </p:cNvPr>
          <p:cNvSpPr>
            <a:spLocks noGrp="1"/>
          </p:cNvSpPr>
          <p:nvPr>
            <p:ph type="title"/>
          </p:nvPr>
        </p:nvSpPr>
        <p:spPr>
          <a:xfrm>
            <a:off x="899592" y="1124744"/>
            <a:ext cx="7344815" cy="4536503"/>
          </a:xfrm>
        </p:spPr>
        <p:txBody>
          <a:bodyPr vert="horz" lIns="91440" tIns="45720" rIns="91440" bIns="45720" rtlCol="0" anchor="b">
            <a:noAutofit/>
          </a:bodyPr>
          <a:lstStyle/>
          <a:p>
            <a:pPr algn="just" defTabSz="914400"/>
            <a:r>
              <a:rPr lang="el-GR" sz="2400" dirty="0" smtClean="0"/>
              <a:t>Ό</a:t>
            </a:r>
            <a:r>
              <a:rPr lang="en-US" sz="2400" dirty="0" err="1" smtClean="0"/>
              <a:t>λοι</a:t>
            </a:r>
            <a:r>
              <a:rPr lang="en-US" sz="2400" dirty="0" smtClean="0"/>
              <a:t> </a:t>
            </a:r>
            <a:r>
              <a:rPr lang="en-US" sz="2400" dirty="0" err="1" smtClean="0"/>
              <a:t>οι</a:t>
            </a:r>
            <a:r>
              <a:rPr lang="en-US" sz="2400" dirty="0" smtClean="0"/>
              <a:t> </a:t>
            </a:r>
            <a:r>
              <a:rPr lang="en-US" sz="2400" dirty="0" err="1" smtClean="0"/>
              <a:t>διαφορετικοί</a:t>
            </a:r>
            <a:r>
              <a:rPr lang="en-US" sz="2400" dirty="0" smtClean="0"/>
              <a:t> </a:t>
            </a:r>
            <a:r>
              <a:rPr lang="en-US" sz="2400" dirty="0" err="1" smtClean="0"/>
              <a:t>τύποι</a:t>
            </a:r>
            <a:r>
              <a:rPr lang="en-US" sz="2400" dirty="0" smtClean="0"/>
              <a:t> </a:t>
            </a:r>
            <a:r>
              <a:rPr lang="en-US" sz="2400" dirty="0" err="1" smtClean="0"/>
              <a:t>ανθρώπων</a:t>
            </a:r>
            <a:r>
              <a:rPr lang="en-US" sz="2400" dirty="0" smtClean="0"/>
              <a:t> </a:t>
            </a:r>
            <a:r>
              <a:rPr lang="en-US" sz="2400" dirty="0" err="1" smtClean="0"/>
              <a:t>που</a:t>
            </a:r>
            <a:r>
              <a:rPr lang="en-US" sz="2400" dirty="0" smtClean="0"/>
              <a:t> </a:t>
            </a:r>
            <a:r>
              <a:rPr lang="en-US" sz="2400" dirty="0" err="1" smtClean="0"/>
              <a:t>συνάντησε</a:t>
            </a:r>
            <a:r>
              <a:rPr lang="en-US" sz="2400" dirty="0" smtClean="0"/>
              <a:t> ο </a:t>
            </a:r>
            <a:r>
              <a:rPr lang="el-GR" sz="2400" dirty="0" smtClean="0"/>
              <a:t>Μ</a:t>
            </a:r>
            <a:r>
              <a:rPr lang="en-US" sz="2400" dirty="0" err="1" smtClean="0"/>
              <a:t>ικρός</a:t>
            </a:r>
            <a:r>
              <a:rPr lang="en-US" sz="2400" dirty="0" smtClean="0"/>
              <a:t> </a:t>
            </a:r>
            <a:r>
              <a:rPr lang="el-GR" sz="2400" dirty="0" smtClean="0"/>
              <a:t>Π</a:t>
            </a:r>
            <a:r>
              <a:rPr lang="en-US" sz="2400" dirty="0" err="1" smtClean="0"/>
              <a:t>ρίγκιπας</a:t>
            </a:r>
            <a:r>
              <a:rPr lang="en-US" sz="2400" dirty="0" smtClean="0"/>
              <a:t> </a:t>
            </a:r>
            <a:r>
              <a:rPr lang="en-US" sz="2400" dirty="0" err="1" smtClean="0"/>
              <a:t>στους</a:t>
            </a:r>
            <a:r>
              <a:rPr lang="en-US" sz="2400" dirty="0" smtClean="0"/>
              <a:t> </a:t>
            </a:r>
            <a:r>
              <a:rPr lang="en-US" sz="2400" dirty="0" err="1" smtClean="0"/>
              <a:t>αστεροειδείς</a:t>
            </a:r>
            <a:r>
              <a:rPr lang="en-US" sz="2400" dirty="0" smtClean="0"/>
              <a:t> </a:t>
            </a:r>
            <a:r>
              <a:rPr lang="en-US" sz="2400" dirty="0" err="1" smtClean="0"/>
              <a:t>έχουν</a:t>
            </a:r>
            <a:r>
              <a:rPr lang="en-US" sz="2400" dirty="0" smtClean="0"/>
              <a:t> </a:t>
            </a:r>
            <a:r>
              <a:rPr lang="en-US" sz="2400" dirty="0" err="1" smtClean="0"/>
              <a:t>ένα</a:t>
            </a:r>
            <a:r>
              <a:rPr lang="en-US" sz="2400" dirty="0" smtClean="0"/>
              <a:t> </a:t>
            </a:r>
            <a:r>
              <a:rPr lang="en-US" sz="2400" dirty="0" err="1" smtClean="0"/>
              <a:t>κοινό</a:t>
            </a:r>
            <a:r>
              <a:rPr lang="en-US" sz="2400" dirty="0" smtClean="0"/>
              <a:t>: </a:t>
            </a:r>
            <a:r>
              <a:rPr lang="en-US" sz="2400" dirty="0" err="1" smtClean="0"/>
              <a:t>ζουν</a:t>
            </a:r>
            <a:r>
              <a:rPr lang="en-US" sz="2400" dirty="0" smtClean="0"/>
              <a:t> </a:t>
            </a:r>
            <a:r>
              <a:rPr lang="en-US" sz="2400" dirty="0" err="1" smtClean="0"/>
              <a:t>ολομόναχοι</a:t>
            </a:r>
            <a:r>
              <a:rPr lang="en-US" sz="2400" dirty="0" smtClean="0"/>
              <a:t>! </a:t>
            </a:r>
            <a:r>
              <a:rPr lang="el-GR" sz="2400" b="1" dirty="0" smtClean="0"/>
              <a:t>Κ</a:t>
            </a:r>
            <a:r>
              <a:rPr lang="en-US" sz="2400" b="1" dirty="0" err="1" smtClean="0"/>
              <a:t>αθώς</a:t>
            </a:r>
            <a:r>
              <a:rPr lang="en-US" sz="2400" b="1" dirty="0" smtClean="0"/>
              <a:t> ο </a:t>
            </a:r>
            <a:r>
              <a:rPr lang="en-US" sz="2400" b="1" dirty="0" err="1" smtClean="0"/>
              <a:t>καθένας</a:t>
            </a:r>
            <a:r>
              <a:rPr lang="en-US" sz="2400" b="1" dirty="0" smtClean="0"/>
              <a:t> </a:t>
            </a:r>
            <a:r>
              <a:rPr lang="en-US" sz="2400" b="1" dirty="0" err="1" smtClean="0"/>
              <a:t>τους</a:t>
            </a:r>
            <a:r>
              <a:rPr lang="en-US" sz="2400" b="1" dirty="0" smtClean="0"/>
              <a:t> </a:t>
            </a:r>
            <a:r>
              <a:rPr lang="en-US" sz="2400" b="1" dirty="0" err="1" smtClean="0"/>
              <a:t>ασχολείται</a:t>
            </a:r>
            <a:r>
              <a:rPr lang="en-US" sz="2400" b="1" dirty="0" smtClean="0"/>
              <a:t> </a:t>
            </a:r>
            <a:r>
              <a:rPr lang="en-US" sz="2400" b="1" dirty="0" err="1" smtClean="0"/>
              <a:t>αποκλειστικά</a:t>
            </a:r>
            <a:r>
              <a:rPr lang="en-US" sz="2400" b="1" dirty="0" smtClean="0"/>
              <a:t> </a:t>
            </a:r>
            <a:r>
              <a:rPr lang="en-US" sz="2400" b="1" dirty="0" err="1" smtClean="0"/>
              <a:t>με</a:t>
            </a:r>
            <a:r>
              <a:rPr lang="en-US" sz="2400" b="1" dirty="0" smtClean="0"/>
              <a:t> </a:t>
            </a:r>
            <a:r>
              <a:rPr lang="en-US" sz="2400" b="1" dirty="0" err="1" smtClean="0"/>
              <a:t>τον</a:t>
            </a:r>
            <a:r>
              <a:rPr lang="en-US" sz="2400" b="1" dirty="0" smtClean="0"/>
              <a:t> </a:t>
            </a:r>
            <a:r>
              <a:rPr lang="en-US" sz="2400" b="1" dirty="0" err="1" smtClean="0"/>
              <a:t>εαυτό</a:t>
            </a:r>
            <a:r>
              <a:rPr lang="en-US" sz="2400" b="1" dirty="0" smtClean="0"/>
              <a:t> </a:t>
            </a:r>
            <a:r>
              <a:rPr lang="en-US" sz="2400" b="1" dirty="0" err="1" smtClean="0"/>
              <a:t>του</a:t>
            </a:r>
            <a:r>
              <a:rPr lang="en-US" sz="2400" b="1" dirty="0" smtClean="0"/>
              <a:t> </a:t>
            </a:r>
            <a:r>
              <a:rPr lang="en-US" sz="2400" b="1" dirty="0" err="1" smtClean="0"/>
              <a:t>και</a:t>
            </a:r>
            <a:r>
              <a:rPr lang="en-US" sz="2400" b="1" dirty="0" smtClean="0"/>
              <a:t> </a:t>
            </a:r>
            <a:r>
              <a:rPr lang="en-US" sz="2400" b="1" dirty="0" err="1" smtClean="0"/>
              <a:t>το</a:t>
            </a:r>
            <a:r>
              <a:rPr lang="en-US" sz="2400" b="1" dirty="0" smtClean="0"/>
              <a:t> </a:t>
            </a:r>
            <a:r>
              <a:rPr lang="en-US" sz="2400" b="1" dirty="0" err="1" smtClean="0"/>
              <a:t>πάθος</a:t>
            </a:r>
            <a:r>
              <a:rPr lang="en-US" sz="2400" b="1" dirty="0" smtClean="0"/>
              <a:t> </a:t>
            </a:r>
            <a:r>
              <a:rPr lang="en-US" sz="2400" b="1" dirty="0" err="1" smtClean="0"/>
              <a:t>του</a:t>
            </a:r>
            <a:r>
              <a:rPr lang="en-US" sz="2400" b="1" dirty="0" smtClean="0"/>
              <a:t>, </a:t>
            </a:r>
            <a:r>
              <a:rPr lang="en-US" sz="2400" b="1" dirty="0" err="1" smtClean="0"/>
              <a:t>δεν</a:t>
            </a:r>
            <a:r>
              <a:rPr lang="en-US" sz="2400" b="1" dirty="0" smtClean="0"/>
              <a:t> </a:t>
            </a:r>
            <a:r>
              <a:rPr lang="en-US" sz="2400" b="1" dirty="0" err="1" smtClean="0"/>
              <a:t>έχουν</a:t>
            </a:r>
            <a:r>
              <a:rPr lang="en-US" sz="2400" b="1" dirty="0" smtClean="0"/>
              <a:t> </a:t>
            </a:r>
            <a:r>
              <a:rPr lang="en-US" sz="2400" b="1" dirty="0" err="1" smtClean="0"/>
              <a:t>χρόνο</a:t>
            </a:r>
            <a:r>
              <a:rPr lang="en-US" sz="2400" b="1" dirty="0" smtClean="0"/>
              <a:t> </a:t>
            </a:r>
            <a:r>
              <a:rPr lang="en-US" sz="2400" b="1" dirty="0" err="1" smtClean="0"/>
              <a:t>ούτε</a:t>
            </a:r>
            <a:r>
              <a:rPr lang="en-US" sz="2400" b="1" dirty="0" smtClean="0"/>
              <a:t> </a:t>
            </a:r>
            <a:r>
              <a:rPr lang="en-US" sz="2400" b="1" dirty="0" err="1" smtClean="0"/>
              <a:t>διάθεση</a:t>
            </a:r>
            <a:r>
              <a:rPr lang="en-US" sz="2400" b="1" dirty="0" smtClean="0"/>
              <a:t> </a:t>
            </a:r>
            <a:r>
              <a:rPr lang="en-US" sz="2400" b="1" dirty="0" err="1" smtClean="0"/>
              <a:t>να</a:t>
            </a:r>
            <a:r>
              <a:rPr lang="en-US" sz="2400" b="1" dirty="0" smtClean="0"/>
              <a:t> </a:t>
            </a:r>
            <a:r>
              <a:rPr lang="en-US" sz="2400" b="1" dirty="0" err="1" smtClean="0"/>
              <a:t>δώσουν</a:t>
            </a:r>
            <a:r>
              <a:rPr lang="en-US" sz="2400" b="1" dirty="0" smtClean="0"/>
              <a:t> </a:t>
            </a:r>
            <a:r>
              <a:rPr lang="en-US" sz="2400" b="1" dirty="0" err="1" smtClean="0"/>
              <a:t>νόημα</a:t>
            </a:r>
            <a:r>
              <a:rPr lang="en-US" sz="2400" b="1" dirty="0" smtClean="0"/>
              <a:t> </a:t>
            </a:r>
            <a:r>
              <a:rPr lang="en-US" sz="2400" b="1" dirty="0" err="1" smtClean="0"/>
              <a:t>στη</a:t>
            </a:r>
            <a:r>
              <a:rPr lang="en-US" sz="2400" b="1" dirty="0" smtClean="0"/>
              <a:t> </a:t>
            </a:r>
            <a:r>
              <a:rPr lang="en-US" sz="2400" b="1" dirty="0" err="1" smtClean="0"/>
              <a:t>ζωή</a:t>
            </a:r>
            <a:r>
              <a:rPr lang="en-US" sz="2400" b="1" dirty="0" smtClean="0"/>
              <a:t> </a:t>
            </a:r>
            <a:r>
              <a:rPr lang="en-US" sz="2400" b="1" dirty="0" err="1" smtClean="0"/>
              <a:t>τους</a:t>
            </a:r>
            <a:r>
              <a:rPr lang="en-US" sz="2400" b="1" dirty="0" smtClean="0"/>
              <a:t>.</a:t>
            </a:r>
            <a:r>
              <a:rPr lang="en-US" sz="2400" dirty="0" smtClean="0"/>
              <a:t> </a:t>
            </a:r>
            <a:r>
              <a:rPr lang="el-GR" sz="2400" dirty="0" smtClean="0"/>
              <a:t>Για τον λόγο αυτό, </a:t>
            </a:r>
            <a:r>
              <a:rPr lang="en-US" sz="2400" dirty="0" smtClean="0"/>
              <a:t>η </a:t>
            </a:r>
            <a:r>
              <a:rPr lang="en-US" sz="2400" dirty="0" err="1" smtClean="0"/>
              <a:t>ζωή</a:t>
            </a:r>
            <a:r>
              <a:rPr lang="en-US" sz="2400" dirty="0" smtClean="0"/>
              <a:t> </a:t>
            </a:r>
            <a:r>
              <a:rPr lang="en-US" sz="2400" dirty="0" err="1" smtClean="0"/>
              <a:t>τους</a:t>
            </a:r>
            <a:r>
              <a:rPr lang="en-US" sz="2400" dirty="0" smtClean="0"/>
              <a:t> </a:t>
            </a:r>
            <a:r>
              <a:rPr lang="en-US" sz="2400" dirty="0" err="1" smtClean="0"/>
              <a:t>είναι</a:t>
            </a:r>
            <a:r>
              <a:rPr lang="en-US" sz="2400" dirty="0" smtClean="0"/>
              <a:t> </a:t>
            </a:r>
            <a:r>
              <a:rPr lang="en-US" sz="2400" dirty="0" err="1" smtClean="0"/>
              <a:t>άδεια</a:t>
            </a:r>
            <a:r>
              <a:rPr lang="en-US" sz="2400" dirty="0" smtClean="0"/>
              <a:t> </a:t>
            </a:r>
            <a:r>
              <a:rPr lang="en-US" sz="2400" dirty="0" err="1" smtClean="0"/>
              <a:t>και</a:t>
            </a:r>
            <a:r>
              <a:rPr lang="en-US" sz="2400" dirty="0" smtClean="0"/>
              <a:t> </a:t>
            </a:r>
            <a:r>
              <a:rPr lang="en-US" sz="2400" dirty="0" err="1" smtClean="0"/>
              <a:t>οι</a:t>
            </a:r>
            <a:r>
              <a:rPr lang="en-US" sz="2400" dirty="0" smtClean="0"/>
              <a:t> </a:t>
            </a:r>
            <a:r>
              <a:rPr lang="en-US" sz="2400" dirty="0" err="1" smtClean="0"/>
              <a:t>ίδιοι</a:t>
            </a:r>
            <a:r>
              <a:rPr lang="en-US" sz="2400" dirty="0" smtClean="0"/>
              <a:t> </a:t>
            </a:r>
            <a:r>
              <a:rPr lang="en-US" sz="2400" dirty="0" err="1" smtClean="0"/>
              <a:t>έγκλειστοι</a:t>
            </a:r>
            <a:r>
              <a:rPr lang="en-US" sz="2400" dirty="0" smtClean="0"/>
              <a:t> </a:t>
            </a:r>
            <a:r>
              <a:rPr lang="en-US" sz="2400" dirty="0" err="1" smtClean="0"/>
              <a:t>και</a:t>
            </a:r>
            <a:r>
              <a:rPr lang="en-US" sz="2400" dirty="0" smtClean="0"/>
              <a:t> </a:t>
            </a:r>
            <a:r>
              <a:rPr lang="en-US" sz="2400" dirty="0" err="1" smtClean="0"/>
              <a:t>δυστυχισμένοι</a:t>
            </a:r>
            <a:r>
              <a:rPr lang="en-US" sz="2400" dirty="0" smtClean="0"/>
              <a:t> </a:t>
            </a:r>
            <a:r>
              <a:rPr lang="en-US" sz="2400" dirty="0" err="1" smtClean="0"/>
              <a:t>στον</a:t>
            </a:r>
            <a:r>
              <a:rPr lang="en-US" sz="2400" dirty="0" smtClean="0"/>
              <a:t> </a:t>
            </a:r>
            <a:r>
              <a:rPr lang="en-US" sz="2400" dirty="0" err="1" smtClean="0"/>
              <a:t>πλανήτη</a:t>
            </a:r>
            <a:r>
              <a:rPr lang="en-US" sz="2400" dirty="0" smtClean="0"/>
              <a:t> </a:t>
            </a:r>
            <a:r>
              <a:rPr lang="en-US" sz="2400" dirty="0" err="1" smtClean="0"/>
              <a:t>που</a:t>
            </a:r>
            <a:r>
              <a:rPr lang="en-US" sz="2400" dirty="0" smtClean="0"/>
              <a:t> </a:t>
            </a:r>
            <a:r>
              <a:rPr lang="en-US" sz="2400" dirty="0" err="1" smtClean="0"/>
              <a:t>δημιούργησαν</a:t>
            </a:r>
            <a:r>
              <a:rPr lang="en-US" sz="2400" dirty="0" smtClean="0"/>
              <a:t>.</a:t>
            </a:r>
            <a:r>
              <a:rPr lang="el-GR" sz="2400" dirty="0" smtClean="0"/>
              <a:t/>
            </a:r>
            <a:br>
              <a:rPr lang="el-GR" sz="2400" dirty="0" smtClean="0"/>
            </a:br>
            <a:r>
              <a:rPr lang="en-US" sz="2400" dirty="0" smtClean="0"/>
              <a:t/>
            </a:r>
            <a:br>
              <a:rPr lang="en-US" sz="2400" dirty="0" smtClean="0"/>
            </a:br>
            <a:r>
              <a:rPr lang="el-GR" sz="2000" b="1" i="1" dirty="0" smtClean="0">
                <a:solidFill>
                  <a:schemeClr val="tx1"/>
                </a:solidFill>
              </a:rPr>
              <a:t>Έ</a:t>
            </a:r>
            <a:r>
              <a:rPr lang="en-US" sz="2000" b="1" i="1" dirty="0" err="1" smtClean="0">
                <a:solidFill>
                  <a:schemeClr val="tx1"/>
                </a:solidFill>
              </a:rPr>
              <a:t>τσι</a:t>
            </a:r>
            <a:r>
              <a:rPr lang="en-US" sz="2000" b="1" i="1" dirty="0" smtClean="0">
                <a:solidFill>
                  <a:schemeClr val="tx1"/>
                </a:solidFill>
              </a:rPr>
              <a:t>, ο </a:t>
            </a:r>
            <a:r>
              <a:rPr lang="el-GR" sz="2000" b="1" i="1" dirty="0" smtClean="0">
                <a:solidFill>
                  <a:schemeClr val="tx1"/>
                </a:solidFill>
              </a:rPr>
              <a:t>Μ</a:t>
            </a:r>
            <a:r>
              <a:rPr lang="en-US" sz="2000" b="1" i="1" dirty="0" err="1" smtClean="0">
                <a:solidFill>
                  <a:schemeClr val="tx1"/>
                </a:solidFill>
              </a:rPr>
              <a:t>ικρός</a:t>
            </a:r>
            <a:r>
              <a:rPr lang="en-US" sz="2000" b="1" i="1" dirty="0" smtClean="0">
                <a:solidFill>
                  <a:schemeClr val="tx1"/>
                </a:solidFill>
              </a:rPr>
              <a:t> </a:t>
            </a:r>
            <a:r>
              <a:rPr lang="el-GR" sz="2000" b="1" i="1" dirty="0" smtClean="0">
                <a:solidFill>
                  <a:schemeClr val="tx1"/>
                </a:solidFill>
              </a:rPr>
              <a:t>Π</a:t>
            </a:r>
            <a:r>
              <a:rPr lang="en-US" sz="2000" b="1" i="1" dirty="0" err="1" smtClean="0">
                <a:solidFill>
                  <a:schemeClr val="tx1"/>
                </a:solidFill>
              </a:rPr>
              <a:t>ρίγκιπας</a:t>
            </a:r>
            <a:r>
              <a:rPr lang="en-US" sz="2000" b="1" i="1" dirty="0" smtClean="0">
                <a:solidFill>
                  <a:schemeClr val="tx1"/>
                </a:solidFill>
              </a:rPr>
              <a:t> </a:t>
            </a:r>
            <a:r>
              <a:rPr lang="en-US" sz="2000" b="1" i="1" dirty="0" err="1" smtClean="0">
                <a:solidFill>
                  <a:schemeClr val="tx1"/>
                </a:solidFill>
              </a:rPr>
              <a:t>επισκέπτεται</a:t>
            </a:r>
            <a:r>
              <a:rPr lang="en-US" sz="2000" b="1" i="1" dirty="0" smtClean="0">
                <a:solidFill>
                  <a:schemeClr val="tx1"/>
                </a:solidFill>
              </a:rPr>
              <a:t> </a:t>
            </a:r>
            <a:r>
              <a:rPr lang="en-US" sz="2400" b="1" i="1" dirty="0" err="1" smtClean="0">
                <a:solidFill>
                  <a:schemeClr val="tx1"/>
                </a:solidFill>
              </a:rPr>
              <a:t>τον</a:t>
            </a:r>
            <a:r>
              <a:rPr lang="en-US" sz="2400" b="1" i="1" dirty="0" smtClean="0">
                <a:solidFill>
                  <a:schemeClr val="tx1"/>
                </a:solidFill>
              </a:rPr>
              <a:t> </a:t>
            </a:r>
            <a:r>
              <a:rPr lang="en-US" sz="2400" b="1" i="1" dirty="0" err="1" smtClean="0">
                <a:solidFill>
                  <a:schemeClr val="tx1"/>
                </a:solidFill>
              </a:rPr>
              <a:t>πλαν</a:t>
            </a:r>
            <a:r>
              <a:rPr lang="el-GR" sz="2400" b="1" i="1" dirty="0" smtClean="0">
                <a:solidFill>
                  <a:schemeClr val="tx1"/>
                </a:solidFill>
              </a:rPr>
              <a:t>ή</a:t>
            </a:r>
            <a:r>
              <a:rPr lang="en-US" sz="2400" b="1" i="1" dirty="0" err="1" smtClean="0">
                <a:solidFill>
                  <a:schemeClr val="tx1"/>
                </a:solidFill>
              </a:rPr>
              <a:t>τη</a:t>
            </a:r>
            <a:r>
              <a:rPr lang="en-US" sz="2400" b="1" i="1" dirty="0" smtClean="0">
                <a:solidFill>
                  <a:schemeClr val="tx1"/>
                </a:solidFill>
              </a:rPr>
              <a:t> </a:t>
            </a:r>
            <a:r>
              <a:rPr lang="el-GR" sz="2400" b="1" i="1" dirty="0" smtClean="0">
                <a:solidFill>
                  <a:schemeClr val="tx1"/>
                </a:solidFill>
              </a:rPr>
              <a:t>Γ</a:t>
            </a:r>
            <a:r>
              <a:rPr lang="en-US" sz="2400" b="1" i="1" dirty="0" smtClean="0">
                <a:solidFill>
                  <a:schemeClr val="tx1"/>
                </a:solidFill>
              </a:rPr>
              <a:t>η</a:t>
            </a:r>
            <a:r>
              <a:rPr lang="el-GR" sz="2400" b="1" i="1" dirty="0" smtClean="0">
                <a:solidFill>
                  <a:schemeClr val="tx1"/>
                </a:solidFill>
              </a:rPr>
              <a:t>.</a:t>
            </a:r>
            <a:r>
              <a:rPr lang="en-US" sz="2000" cap="all" dirty="0">
                <a:solidFill>
                  <a:schemeClr val="tx1"/>
                </a:solidFill>
              </a:rPr>
              <a:t/>
            </a:r>
            <a:br>
              <a:rPr lang="en-US" sz="2000" cap="all" dirty="0">
                <a:solidFill>
                  <a:schemeClr val="tx1"/>
                </a:solidFill>
              </a:rPr>
            </a:br>
            <a:endParaRPr lang="en-US" sz="2000" cap="all" dirty="0">
              <a:solidFill>
                <a:schemeClr val="tx1"/>
              </a:solidFill>
            </a:endParaRPr>
          </a:p>
        </p:txBody>
      </p:sp>
    </p:spTree>
    <p:extLst>
      <p:ext uri="{BB962C8B-B14F-4D97-AF65-F5344CB8AC3E}">
        <p14:creationId xmlns:p14="http://schemas.microsoft.com/office/powerpoint/2010/main" xmlns="" val="876510525"/>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7172A2A9-DA81-4311-81CF-4175D14551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xmlns="" id="{549E6C1D-9E0E-44B7-83FE-9F8C5CF5D4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CF2BA627-2DED-4BF0-9644-54BC73936C19}"/>
              </a:ext>
            </a:extLst>
          </p:cNvPr>
          <p:cNvSpPr>
            <a:spLocks noGrp="1"/>
          </p:cNvSpPr>
          <p:nvPr>
            <p:ph type="title"/>
          </p:nvPr>
        </p:nvSpPr>
        <p:spPr>
          <a:xfrm>
            <a:off x="3419872" y="286896"/>
            <a:ext cx="5724128" cy="693832"/>
          </a:xfrm>
        </p:spPr>
        <p:txBody>
          <a:bodyPr vert="horz" lIns="91440" tIns="45720" rIns="91440" bIns="45720" rtlCol="0" anchor="t">
            <a:normAutofit/>
          </a:bodyPr>
          <a:lstStyle/>
          <a:p>
            <a:pPr algn="ctr" defTabSz="914400">
              <a:lnSpc>
                <a:spcPct val="89000"/>
              </a:lnSpc>
            </a:pPr>
            <a:r>
              <a:rPr lang="en-US" dirty="0" err="1"/>
              <a:t>Το</a:t>
            </a:r>
            <a:r>
              <a:rPr lang="en-US" dirty="0"/>
              <a:t> </a:t>
            </a:r>
            <a:r>
              <a:rPr lang="en-US" dirty="0" err="1"/>
              <a:t>Φίδι</a:t>
            </a:r>
            <a:r>
              <a:rPr lang="en-US" dirty="0"/>
              <a:t> </a:t>
            </a:r>
          </a:p>
        </p:txBody>
      </p:sp>
      <p:sp>
        <p:nvSpPr>
          <p:cNvPr id="15" name="Rectangle 14">
            <a:extLst>
              <a:ext uri="{FF2B5EF4-FFF2-40B4-BE49-F238E27FC236}">
                <a16:creationId xmlns:a16="http://schemas.microsoft.com/office/drawing/2014/main" xmlns="" id="{5D796277-2489-4573-A1C1-1EA0AA2F473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80158"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Θέση περιεχομένου 5">
            <a:extLst>
              <a:ext uri="{FF2B5EF4-FFF2-40B4-BE49-F238E27FC236}">
                <a16:creationId xmlns:a16="http://schemas.microsoft.com/office/drawing/2014/main" xmlns="" id="{9F148F7B-7246-42AC-9FE4-ABC36E3C8D14}"/>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1556792"/>
            <a:ext cx="3792418" cy="2660352"/>
          </a:xfrm>
          <a:prstGeom prst="rect">
            <a:avLst/>
          </a:prstGeom>
        </p:spPr>
      </p:pic>
      <p:sp>
        <p:nvSpPr>
          <p:cNvPr id="4" name="Θέση κειμένου 3">
            <a:extLst>
              <a:ext uri="{FF2B5EF4-FFF2-40B4-BE49-F238E27FC236}">
                <a16:creationId xmlns:a16="http://schemas.microsoft.com/office/drawing/2014/main" xmlns="" id="{B5A8A8F8-43B9-47AE-A26B-2FECA4F896F3}"/>
              </a:ext>
            </a:extLst>
          </p:cNvPr>
          <p:cNvSpPr>
            <a:spLocks noGrp="1"/>
          </p:cNvSpPr>
          <p:nvPr>
            <p:ph type="body" sz="half" idx="2"/>
          </p:nvPr>
        </p:nvSpPr>
        <p:spPr>
          <a:xfrm>
            <a:off x="3491880" y="980729"/>
            <a:ext cx="5652120" cy="5472608"/>
          </a:xfrm>
        </p:spPr>
        <p:txBody>
          <a:bodyPr vert="horz" lIns="91440" tIns="45720" rIns="91440" bIns="45720" rtlCol="0">
            <a:noAutofit/>
          </a:bodyPr>
          <a:lstStyle/>
          <a:p>
            <a:pPr marL="384048" indent="-384048" defTabSz="914400">
              <a:lnSpc>
                <a:spcPct val="94000"/>
              </a:lnSpc>
              <a:spcAft>
                <a:spcPts val="200"/>
              </a:spcAft>
            </a:pPr>
            <a:r>
              <a:rPr lang="en-US" sz="3200" dirty="0" err="1"/>
              <a:t>Το</a:t>
            </a:r>
            <a:r>
              <a:rPr lang="en-US" sz="3200" dirty="0"/>
              <a:t> </a:t>
            </a:r>
            <a:r>
              <a:rPr lang="en-US" sz="3200" dirty="0" err="1"/>
              <a:t>φίδι</a:t>
            </a:r>
            <a:r>
              <a:rPr lang="en-US" sz="3200" dirty="0"/>
              <a:t> </a:t>
            </a:r>
            <a:r>
              <a:rPr lang="en-US" sz="3200" dirty="0" err="1"/>
              <a:t>τον</a:t>
            </a:r>
            <a:r>
              <a:rPr lang="en-US" sz="3200" dirty="0"/>
              <a:t> </a:t>
            </a:r>
            <a:r>
              <a:rPr lang="en-US" sz="3200" dirty="0" err="1"/>
              <a:t>συμβουλεύει</a:t>
            </a:r>
            <a:r>
              <a:rPr lang="en-US" sz="3200" dirty="0"/>
              <a:t> πού να κατευθυνθεί και τον πληροφορεί ότι είναι παντοδύναμο και μπορεί να τον βοηθήσει να επιστρέψει στον πλανήτη του αν το θέλει πολύ… </a:t>
            </a:r>
            <a:endParaRPr lang="el-GR" sz="3200" dirty="0" smtClean="0"/>
          </a:p>
          <a:p>
            <a:pPr marL="384048" indent="-384048" defTabSz="914400">
              <a:lnSpc>
                <a:spcPct val="94000"/>
              </a:lnSpc>
              <a:spcAft>
                <a:spcPts val="200"/>
              </a:spcAft>
            </a:pPr>
            <a:r>
              <a:rPr lang="en-US" sz="3200" dirty="0" err="1" smtClean="0"/>
              <a:t>Επειδή</a:t>
            </a:r>
            <a:r>
              <a:rPr lang="en-US" sz="3200" dirty="0" smtClean="0"/>
              <a:t> </a:t>
            </a:r>
            <a:r>
              <a:rPr lang="en-US" sz="3200" dirty="0"/>
              <a:t>συμβολίζει πάντα το κακό, κατανοούμε πως εννοεί ότι μπορεί να προκαλέσει τον θάνατο του Πρίγκιπα. </a:t>
            </a:r>
          </a:p>
        </p:txBody>
      </p:sp>
      <p:sp>
        <p:nvSpPr>
          <p:cNvPr id="8" name="7 - TextBox"/>
          <p:cNvSpPr txBox="1"/>
          <p:nvPr/>
        </p:nvSpPr>
        <p:spPr>
          <a:xfrm>
            <a:off x="0" y="188640"/>
            <a:ext cx="3275856" cy="707886"/>
          </a:xfrm>
          <a:prstGeom prst="rect">
            <a:avLst/>
          </a:prstGeom>
          <a:noFill/>
        </p:spPr>
        <p:txBody>
          <a:bodyPr wrap="square" rtlCol="0">
            <a:spAutoFit/>
          </a:bodyPr>
          <a:lstStyle/>
          <a:p>
            <a:r>
              <a:rPr lang="el-GR" sz="2000" b="1" i="1" dirty="0" smtClean="0"/>
              <a:t>Όπου συναντά </a:t>
            </a:r>
          </a:p>
          <a:p>
            <a:r>
              <a:rPr lang="el-GR" sz="2000" b="1" i="1" dirty="0" smtClean="0"/>
              <a:t>            την πρώτη μορφή</a:t>
            </a:r>
            <a:r>
              <a:rPr lang="en-US" sz="2000" i="1" dirty="0" smtClean="0"/>
              <a:t>:</a:t>
            </a:r>
            <a:r>
              <a:rPr lang="el-GR" sz="2000" i="1" dirty="0" smtClean="0"/>
              <a:t> </a:t>
            </a:r>
            <a:endParaRPr lang="el-GR" sz="2000" dirty="0"/>
          </a:p>
        </p:txBody>
      </p:sp>
    </p:spTree>
    <p:extLst>
      <p:ext uri="{BB962C8B-B14F-4D97-AF65-F5344CB8AC3E}">
        <p14:creationId xmlns:p14="http://schemas.microsoft.com/office/powerpoint/2010/main" xmlns="" val="189990208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DCFF88B0-50BB-43DB-A3DE-B4250E85C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4073FE3E-A7AA-4619-943E-99E9A24985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193" y="0"/>
            <a:ext cx="9143999"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Θέση περιεχομένου 5">
            <a:extLst>
              <a:ext uri="{FF2B5EF4-FFF2-40B4-BE49-F238E27FC236}">
                <a16:creationId xmlns:a16="http://schemas.microsoft.com/office/drawing/2014/main" xmlns="" id="{3AE38F35-F02C-44B3-9414-E3B326369452}"/>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7047" r="13641"/>
          <a:stretch/>
        </p:blipFill>
        <p:spPr>
          <a:xfrm>
            <a:off x="611561" y="1268760"/>
            <a:ext cx="4320480" cy="3235626"/>
          </a:xfrm>
          <a:prstGeom prst="rect">
            <a:avLst/>
          </a:prstGeom>
        </p:spPr>
      </p:pic>
      <p:sp>
        <p:nvSpPr>
          <p:cNvPr id="15" name="Rectangle 14">
            <a:extLst>
              <a:ext uri="{FF2B5EF4-FFF2-40B4-BE49-F238E27FC236}">
                <a16:creationId xmlns:a16="http://schemas.microsoft.com/office/drawing/2014/main" xmlns="" id="{F26CA1C5-D496-495A-BFC8-100B5389B4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Θέση κειμένου 3">
            <a:extLst>
              <a:ext uri="{FF2B5EF4-FFF2-40B4-BE49-F238E27FC236}">
                <a16:creationId xmlns:a16="http://schemas.microsoft.com/office/drawing/2014/main" xmlns="" id="{99F9F599-7B28-45C0-A5B1-BBE0E9F25807}"/>
              </a:ext>
            </a:extLst>
          </p:cNvPr>
          <p:cNvSpPr>
            <a:spLocks noGrp="1"/>
          </p:cNvSpPr>
          <p:nvPr>
            <p:ph type="body" sz="half" idx="2"/>
          </p:nvPr>
        </p:nvSpPr>
        <p:spPr>
          <a:xfrm>
            <a:off x="4597290" y="260648"/>
            <a:ext cx="4546710" cy="6148267"/>
          </a:xfrm>
        </p:spPr>
        <p:txBody>
          <a:bodyPr vert="horz" lIns="91440" tIns="45720" rIns="91440" bIns="45720" rtlCol="0">
            <a:normAutofit fontScale="92500"/>
          </a:bodyPr>
          <a:lstStyle/>
          <a:p>
            <a:pPr marL="384048" indent="-384048" defTabSz="914400">
              <a:lnSpc>
                <a:spcPct val="94000"/>
              </a:lnSpc>
              <a:spcAft>
                <a:spcPts val="200"/>
              </a:spcAft>
            </a:pPr>
            <a:r>
              <a:rPr lang="en-US" sz="3000" dirty="0" err="1" smtClean="0">
                <a:solidFill>
                  <a:schemeClr val="bg1"/>
                </a:solidFill>
              </a:rPr>
              <a:t>Προχωρώντας</a:t>
            </a:r>
            <a:r>
              <a:rPr lang="el-GR" sz="3000" dirty="0" smtClean="0">
                <a:solidFill>
                  <a:schemeClr val="bg1"/>
                </a:solidFill>
              </a:rPr>
              <a:t>,</a:t>
            </a:r>
            <a:r>
              <a:rPr lang="en-US" sz="3000" dirty="0" smtClean="0">
                <a:solidFill>
                  <a:schemeClr val="bg1"/>
                </a:solidFill>
              </a:rPr>
              <a:t> </a:t>
            </a:r>
            <a:r>
              <a:rPr lang="en-US" sz="3000" dirty="0">
                <a:solidFill>
                  <a:schemeClr val="bg1"/>
                </a:solidFill>
              </a:rPr>
              <a:t>φτάνει σε έναν τριανταφυλλόκηπο με πέντε χιλιάδες τριαντάφυλλα πανομοιότυπα με το δικό του. </a:t>
            </a:r>
            <a:r>
              <a:rPr lang="en-US" sz="3000" dirty="0" err="1">
                <a:solidFill>
                  <a:schemeClr val="bg1"/>
                </a:solidFill>
              </a:rPr>
              <a:t>Όταν</a:t>
            </a:r>
            <a:r>
              <a:rPr lang="en-US" sz="3000" dirty="0">
                <a:solidFill>
                  <a:schemeClr val="bg1"/>
                </a:solidFill>
              </a:rPr>
              <a:t> τα πρωτοβλέπει απογοητεύεται, γιατί καταλαβαίνει πως το δικό του Τριαντάφυλλο στον πλανήτη του δεν είναι «μοναδικό» αλλά κοινό, ολόιδιο με τόσα άλλα και ξεσπάει σε κλάματα. </a:t>
            </a:r>
            <a:endParaRPr lang="el-GR" sz="3000" dirty="0" smtClean="0">
              <a:solidFill>
                <a:schemeClr val="bg1"/>
              </a:solidFill>
            </a:endParaRPr>
          </a:p>
          <a:p>
            <a:pPr marL="384048" indent="-384048" defTabSz="914400">
              <a:lnSpc>
                <a:spcPct val="94000"/>
              </a:lnSpc>
              <a:spcAft>
                <a:spcPts val="200"/>
              </a:spcAft>
            </a:pPr>
            <a:endParaRPr lang="en-US" dirty="0">
              <a:solidFill>
                <a:schemeClr val="bg2"/>
              </a:solidFill>
            </a:endParaRPr>
          </a:p>
          <a:p>
            <a:pPr marL="384048" indent="-384048" defTabSz="914400">
              <a:lnSpc>
                <a:spcPct val="94000"/>
              </a:lnSpc>
              <a:spcAft>
                <a:spcPts val="200"/>
              </a:spcAft>
            </a:pPr>
            <a:endParaRPr lang="en-US" dirty="0">
              <a:solidFill>
                <a:schemeClr val="bg2"/>
              </a:solidFill>
            </a:endParaRPr>
          </a:p>
        </p:txBody>
      </p:sp>
      <p:sp>
        <p:nvSpPr>
          <p:cNvPr id="8" name="7 - TextBox"/>
          <p:cNvSpPr txBox="1"/>
          <p:nvPr/>
        </p:nvSpPr>
        <p:spPr>
          <a:xfrm>
            <a:off x="539552" y="6093296"/>
            <a:ext cx="8604448" cy="381643"/>
          </a:xfrm>
          <a:prstGeom prst="rect">
            <a:avLst/>
          </a:prstGeom>
          <a:noFill/>
        </p:spPr>
        <p:txBody>
          <a:bodyPr wrap="square" rtlCol="0">
            <a:spAutoFit/>
          </a:bodyPr>
          <a:lstStyle/>
          <a:p>
            <a:pPr marL="384048" indent="-384048" algn="ctr" defTabSz="914400">
              <a:lnSpc>
                <a:spcPct val="94000"/>
              </a:lnSpc>
              <a:spcAft>
                <a:spcPts val="200"/>
              </a:spcAft>
            </a:pPr>
            <a:r>
              <a:rPr lang="el-GR" sz="2000" b="1" i="1" dirty="0" smtClean="0">
                <a:solidFill>
                  <a:schemeClr val="bg1"/>
                </a:solidFill>
              </a:rPr>
              <a:t>Κλαίει</a:t>
            </a:r>
            <a:r>
              <a:rPr lang="el-GR" sz="2000" dirty="0" smtClean="0">
                <a:solidFill>
                  <a:schemeClr val="bg1"/>
                </a:solidFill>
              </a:rPr>
              <a:t> </a:t>
            </a:r>
            <a:r>
              <a:rPr lang="el-GR" sz="2000" b="1" i="1" dirty="0" smtClean="0">
                <a:solidFill>
                  <a:schemeClr val="bg1"/>
                </a:solidFill>
              </a:rPr>
              <a:t>γοερά κάτω στο γρασίδι, όταν συναντά την </a:t>
            </a:r>
            <a:r>
              <a:rPr lang="el-GR" sz="2000" b="1" i="1" dirty="0" smtClean="0">
                <a:solidFill>
                  <a:srgbClr val="FFC000"/>
                </a:solidFill>
              </a:rPr>
              <a:t>Αλεπού</a:t>
            </a:r>
            <a:r>
              <a:rPr lang="el-GR" sz="2000" b="1" i="1" dirty="0" smtClean="0">
                <a:solidFill>
                  <a:schemeClr val="bg1"/>
                </a:solidFill>
              </a:rPr>
              <a:t>.  </a:t>
            </a:r>
            <a:endParaRPr lang="en-US" sz="2000" b="1" i="1" dirty="0">
              <a:solidFill>
                <a:schemeClr val="bg1"/>
              </a:solidFill>
            </a:endParaRPr>
          </a:p>
        </p:txBody>
      </p:sp>
    </p:spTree>
    <p:extLst>
      <p:ext uri="{BB962C8B-B14F-4D97-AF65-F5344CB8AC3E}">
        <p14:creationId xmlns:p14="http://schemas.microsoft.com/office/powerpoint/2010/main" xmlns="" val="3590632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43D82B7-3063-4C2F-B341-59F68F8DEC84}"/>
              </a:ext>
            </a:extLst>
          </p:cNvPr>
          <p:cNvSpPr>
            <a:spLocks noGrp="1"/>
          </p:cNvSpPr>
          <p:nvPr>
            <p:ph type="title"/>
          </p:nvPr>
        </p:nvSpPr>
        <p:spPr>
          <a:xfrm>
            <a:off x="0" y="116632"/>
            <a:ext cx="3995936" cy="720080"/>
          </a:xfrm>
        </p:spPr>
        <p:txBody>
          <a:bodyPr/>
          <a:lstStyle/>
          <a:p>
            <a:pPr algn="ctr"/>
            <a:r>
              <a:rPr lang="el-GR" dirty="0"/>
              <a:t>Η Αλεπού</a:t>
            </a:r>
          </a:p>
        </p:txBody>
      </p:sp>
      <p:pic>
        <p:nvPicPr>
          <p:cNvPr id="6" name="Θέση περιεχομένου 5">
            <a:extLst>
              <a:ext uri="{FF2B5EF4-FFF2-40B4-BE49-F238E27FC236}">
                <a16:creationId xmlns:a16="http://schemas.microsoft.com/office/drawing/2014/main" xmlns="" id="{D32CEBC3-183B-457D-8A38-D504FFD9F094}"/>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283968" y="1628800"/>
            <a:ext cx="4680520" cy="3096344"/>
          </a:xfrm>
        </p:spPr>
      </p:pic>
      <p:sp>
        <p:nvSpPr>
          <p:cNvPr id="4" name="Θέση κειμένου 3">
            <a:extLst>
              <a:ext uri="{FF2B5EF4-FFF2-40B4-BE49-F238E27FC236}">
                <a16:creationId xmlns:a16="http://schemas.microsoft.com/office/drawing/2014/main" xmlns="" id="{DE39FA30-4CD7-482F-812C-91D70AC3DD87}"/>
              </a:ext>
            </a:extLst>
          </p:cNvPr>
          <p:cNvSpPr>
            <a:spLocks noGrp="1"/>
          </p:cNvSpPr>
          <p:nvPr>
            <p:ph type="body" sz="half" idx="2"/>
          </p:nvPr>
        </p:nvSpPr>
        <p:spPr>
          <a:xfrm>
            <a:off x="0" y="836712"/>
            <a:ext cx="3909060" cy="5904655"/>
          </a:xfrm>
        </p:spPr>
        <p:txBody>
          <a:bodyPr>
            <a:noAutofit/>
          </a:bodyPr>
          <a:lstStyle/>
          <a:p>
            <a:pPr algn="just"/>
            <a:r>
              <a:rPr lang="el-GR" sz="2000" dirty="0"/>
              <a:t>Η Αλεπού του ζητά πολύ ευγενικά να την ημερώσει και η ίδια του διδάσκει τις ηθικές αξίες: την εμπιστοσύνη, την κοινωνικοποίηση, την αποδοχή του άλλου, την ανοχή του διαφορετικού, τη φιλία, την αγάπη, την ανιδιοτελή προσφορά. Συμβολίζει τους ανθρώπους που μοιράζονται την αγάπη τους απλόχερα. Όταν έρχεται η ώρα να φύγει, του χαρίζει το μυστικό της: </a:t>
            </a:r>
            <a:r>
              <a:rPr lang="el-GR" sz="2000" b="1" dirty="0"/>
              <a:t>«Μόνο με την καρδιά βλέπεις καλά. Την ουσία δεν την βλέπουν τα μάτια». </a:t>
            </a:r>
          </a:p>
        </p:txBody>
      </p:sp>
    </p:spTree>
    <p:extLst>
      <p:ext uri="{BB962C8B-B14F-4D97-AF65-F5344CB8AC3E}">
        <p14:creationId xmlns:p14="http://schemas.microsoft.com/office/powerpoint/2010/main" xmlns="" val="15871805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a:extLst>
              <a:ext uri="{FF2B5EF4-FFF2-40B4-BE49-F238E27FC236}">
                <a16:creationId xmlns:a16="http://schemas.microsoft.com/office/drawing/2014/main" xmlns="" id="{EA36744C-39CC-4BD6-B74D-525B0CD39BBC}"/>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211960" y="2048303"/>
            <a:ext cx="4824536" cy="3112603"/>
          </a:xfrm>
        </p:spPr>
      </p:pic>
      <p:sp>
        <p:nvSpPr>
          <p:cNvPr id="4" name="Θέση κειμένου 3">
            <a:extLst>
              <a:ext uri="{FF2B5EF4-FFF2-40B4-BE49-F238E27FC236}">
                <a16:creationId xmlns:a16="http://schemas.microsoft.com/office/drawing/2014/main" xmlns="" id="{9B7CAA4C-5CD3-49B2-8E50-7FB6A617F3FA}"/>
              </a:ext>
            </a:extLst>
          </p:cNvPr>
          <p:cNvSpPr>
            <a:spLocks noGrp="1"/>
          </p:cNvSpPr>
          <p:nvPr>
            <p:ph type="body" sz="half" idx="2"/>
          </p:nvPr>
        </p:nvSpPr>
        <p:spPr>
          <a:xfrm>
            <a:off x="0" y="188640"/>
            <a:ext cx="3995936" cy="6669360"/>
          </a:xfrm>
        </p:spPr>
        <p:txBody>
          <a:bodyPr>
            <a:normAutofit fontScale="92500"/>
          </a:bodyPr>
          <a:lstStyle/>
          <a:p>
            <a:pPr algn="just"/>
            <a:r>
              <a:rPr lang="el-GR" sz="2300" dirty="0"/>
              <a:t>Η γνωριμία του Μικρού Πρίγκιπα με την αλεπού αλλάζει τον τρόπο με τον οποίο μέχρι τότε έκρινε τα πράγματα. Με τη βοήθειά της περνάει </a:t>
            </a:r>
            <a:endParaRPr lang="el-GR" sz="2300" dirty="0" smtClean="0"/>
          </a:p>
          <a:p>
            <a:pPr algn="just"/>
            <a:r>
              <a:rPr lang="el-GR" sz="2300" b="1" dirty="0" smtClean="0"/>
              <a:t>από </a:t>
            </a:r>
            <a:r>
              <a:rPr lang="el-GR" sz="2300" b="1" dirty="0"/>
              <a:t>την άγνοια στη γνώση, από την συναισθηματική ανωριμότητα στην ψυχική ολοκλήρωση. </a:t>
            </a:r>
            <a:endParaRPr lang="el-GR" sz="2300" b="1" dirty="0" smtClean="0"/>
          </a:p>
          <a:p>
            <a:pPr algn="just"/>
            <a:r>
              <a:rPr lang="el-GR" sz="2300" dirty="0" smtClean="0"/>
              <a:t>Έχοντας</a:t>
            </a:r>
            <a:r>
              <a:rPr lang="el-GR" sz="2300" dirty="0"/>
              <a:t>, πλέον, κατανοήσει τη διδασκαλία της, είναι σε θέση να εκτιμήσει το μοναδικό του Τριαντάφυλλο, να το ξεχωρίσει ανάμεσα στα τόσα άλλα κοινά και να το αναζητήσει ξανά. </a:t>
            </a:r>
          </a:p>
        </p:txBody>
      </p:sp>
    </p:spTree>
    <p:extLst>
      <p:ext uri="{BB962C8B-B14F-4D97-AF65-F5344CB8AC3E}">
        <p14:creationId xmlns:p14="http://schemas.microsoft.com/office/powerpoint/2010/main" xmlns="" val="500510967"/>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xmlns="" id="{E1770D95-F337-4017-AFFA-AE70FE16A8F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3608" y="764704"/>
            <a:ext cx="7488832" cy="5157192"/>
          </a:xfrm>
          <a:prstGeom prst="rect">
            <a:avLst/>
          </a:prstGeom>
        </p:spPr>
      </p:pic>
      <p:sp>
        <p:nvSpPr>
          <p:cNvPr id="4" name="3 - TextBox"/>
          <p:cNvSpPr txBox="1"/>
          <p:nvPr/>
        </p:nvSpPr>
        <p:spPr>
          <a:xfrm>
            <a:off x="1115616" y="764704"/>
            <a:ext cx="7416824" cy="5078313"/>
          </a:xfrm>
          <a:prstGeom prst="rect">
            <a:avLst/>
          </a:prstGeom>
          <a:noFill/>
        </p:spPr>
        <p:txBody>
          <a:bodyPr wrap="square" rtlCol="0">
            <a:spAutoFit/>
          </a:bodyPr>
          <a:lstStyle/>
          <a:p>
            <a:pPr algn="ctr"/>
            <a:endParaRPr lang="el-GR" b="1" i="1" dirty="0" smtClean="0">
              <a:solidFill>
                <a:schemeClr val="bg1"/>
              </a:solidFill>
            </a:endParaRPr>
          </a:p>
          <a:p>
            <a:pPr algn="just"/>
            <a:r>
              <a:rPr lang="el-GR" b="1" i="1" dirty="0" smtClean="0">
                <a:solidFill>
                  <a:schemeClr val="bg1"/>
                </a:solidFill>
              </a:rPr>
              <a:t>Την «Πινακοθήκη» </a:t>
            </a:r>
          </a:p>
          <a:p>
            <a:pPr algn="just"/>
            <a:r>
              <a:rPr lang="el-GR" b="1" i="1" dirty="0" smtClean="0">
                <a:solidFill>
                  <a:schemeClr val="bg1"/>
                </a:solidFill>
              </a:rPr>
              <a:t>συνέθεσαν </a:t>
            </a:r>
          </a:p>
          <a:p>
            <a:pPr algn="just"/>
            <a:endParaRPr lang="el-GR" b="1" i="1" dirty="0" smtClean="0">
              <a:solidFill>
                <a:schemeClr val="bg1"/>
              </a:solidFill>
            </a:endParaRPr>
          </a:p>
          <a:p>
            <a:pPr algn="just"/>
            <a:r>
              <a:rPr lang="el-GR" b="1" i="1" dirty="0" smtClean="0">
                <a:solidFill>
                  <a:schemeClr val="bg1"/>
                </a:solidFill>
              </a:rPr>
              <a:t>οι μαθητές του Β2</a:t>
            </a:r>
            <a:r>
              <a:rPr lang="en-US" b="1" i="1" dirty="0" smtClean="0">
                <a:solidFill>
                  <a:schemeClr val="bg1"/>
                </a:solidFill>
              </a:rPr>
              <a:t>:</a:t>
            </a:r>
            <a:endParaRPr lang="el-GR" b="1" i="1" dirty="0" smtClean="0">
              <a:solidFill>
                <a:schemeClr val="bg1"/>
              </a:solidFill>
            </a:endParaRPr>
          </a:p>
          <a:p>
            <a:pPr algn="just"/>
            <a:endParaRPr lang="el-GR" b="1" i="1" dirty="0" smtClean="0">
              <a:solidFill>
                <a:schemeClr val="bg1"/>
              </a:solidFill>
            </a:endParaRPr>
          </a:p>
          <a:p>
            <a:pPr algn="just"/>
            <a:endParaRPr lang="el-GR" b="1" i="1" dirty="0" smtClean="0">
              <a:solidFill>
                <a:schemeClr val="bg1"/>
              </a:solidFill>
            </a:endParaRPr>
          </a:p>
          <a:p>
            <a:pPr algn="just"/>
            <a:endParaRPr lang="el-GR" b="1" i="1" dirty="0" smtClean="0">
              <a:solidFill>
                <a:schemeClr val="bg1"/>
              </a:solidFill>
            </a:endParaRPr>
          </a:p>
          <a:p>
            <a:pPr algn="just"/>
            <a:endParaRPr lang="el-GR" b="1" i="1" dirty="0" smtClean="0">
              <a:solidFill>
                <a:schemeClr val="bg1"/>
              </a:solidFill>
            </a:endParaRPr>
          </a:p>
          <a:p>
            <a:pPr algn="just"/>
            <a:r>
              <a:rPr lang="el-GR" b="1" i="1" dirty="0" smtClean="0">
                <a:solidFill>
                  <a:schemeClr val="bg1"/>
                </a:solidFill>
              </a:rPr>
              <a:t>Γιώργος Αθανασόπουλος</a:t>
            </a:r>
          </a:p>
          <a:p>
            <a:pPr algn="just"/>
            <a:r>
              <a:rPr lang="el-GR" b="1" i="1" dirty="0" smtClean="0">
                <a:solidFill>
                  <a:schemeClr val="bg1"/>
                </a:solidFill>
              </a:rPr>
              <a:t>Ηλέκτρα </a:t>
            </a:r>
            <a:r>
              <a:rPr lang="el-GR" b="1" i="1" dirty="0" err="1" smtClean="0">
                <a:solidFill>
                  <a:schemeClr val="bg1"/>
                </a:solidFill>
              </a:rPr>
              <a:t>Αναστασάκου</a:t>
            </a:r>
            <a:r>
              <a:rPr lang="el-GR" b="1" i="1" dirty="0" smtClean="0">
                <a:solidFill>
                  <a:schemeClr val="bg1"/>
                </a:solidFill>
              </a:rPr>
              <a:t>-</a:t>
            </a:r>
            <a:r>
              <a:rPr lang="el-GR" b="1" i="1" dirty="0" err="1" smtClean="0">
                <a:solidFill>
                  <a:schemeClr val="bg1"/>
                </a:solidFill>
              </a:rPr>
              <a:t>Αμίνου</a:t>
            </a:r>
            <a:endParaRPr lang="el-GR" b="1" i="1" dirty="0" smtClean="0">
              <a:solidFill>
                <a:schemeClr val="bg1"/>
              </a:solidFill>
            </a:endParaRPr>
          </a:p>
          <a:p>
            <a:pPr algn="just"/>
            <a:r>
              <a:rPr lang="el-GR" b="1" i="1" dirty="0" smtClean="0">
                <a:solidFill>
                  <a:schemeClr val="bg1"/>
                </a:solidFill>
              </a:rPr>
              <a:t>Στράτος </a:t>
            </a:r>
            <a:r>
              <a:rPr lang="el-GR" b="1" i="1" dirty="0" err="1" smtClean="0">
                <a:solidFill>
                  <a:schemeClr val="bg1"/>
                </a:solidFill>
              </a:rPr>
              <a:t>Αξιομάκαρος</a:t>
            </a:r>
            <a:endParaRPr lang="el-GR" b="1" i="1" dirty="0" smtClean="0">
              <a:solidFill>
                <a:schemeClr val="bg1"/>
              </a:solidFill>
            </a:endParaRPr>
          </a:p>
          <a:p>
            <a:pPr algn="just"/>
            <a:r>
              <a:rPr lang="el-GR" b="1" i="1" dirty="0" err="1" smtClean="0">
                <a:solidFill>
                  <a:schemeClr val="bg1"/>
                </a:solidFill>
              </a:rPr>
              <a:t>Μαρτίνα</a:t>
            </a:r>
            <a:r>
              <a:rPr lang="el-GR" b="1" i="1" dirty="0" smtClean="0">
                <a:solidFill>
                  <a:schemeClr val="bg1"/>
                </a:solidFill>
              </a:rPr>
              <a:t> </a:t>
            </a:r>
            <a:r>
              <a:rPr lang="el-GR" b="1" i="1" dirty="0" err="1" smtClean="0">
                <a:solidFill>
                  <a:schemeClr val="bg1"/>
                </a:solidFill>
              </a:rPr>
              <a:t>Εργαζάκη</a:t>
            </a:r>
            <a:endParaRPr lang="el-GR" b="1" i="1" dirty="0" smtClean="0">
              <a:solidFill>
                <a:schemeClr val="bg1"/>
              </a:solidFill>
            </a:endParaRPr>
          </a:p>
          <a:p>
            <a:pPr algn="just"/>
            <a:r>
              <a:rPr lang="el-GR" b="1" i="1" dirty="0" smtClean="0">
                <a:solidFill>
                  <a:schemeClr val="bg1"/>
                </a:solidFill>
              </a:rPr>
              <a:t>Γιάννης </a:t>
            </a:r>
            <a:r>
              <a:rPr lang="el-GR" b="1" i="1" dirty="0" err="1" smtClean="0">
                <a:solidFill>
                  <a:schemeClr val="bg1"/>
                </a:solidFill>
              </a:rPr>
              <a:t>Εργαζάκης</a:t>
            </a:r>
            <a:endParaRPr lang="el-GR" b="1" i="1" dirty="0" smtClean="0">
              <a:solidFill>
                <a:schemeClr val="bg1"/>
              </a:solidFill>
            </a:endParaRPr>
          </a:p>
          <a:p>
            <a:pPr algn="just"/>
            <a:r>
              <a:rPr lang="el-GR" b="1" i="1" dirty="0" smtClean="0">
                <a:solidFill>
                  <a:schemeClr val="bg1"/>
                </a:solidFill>
              </a:rPr>
              <a:t>Θάνος </a:t>
            </a:r>
            <a:r>
              <a:rPr lang="el-GR" b="1" i="1" dirty="0" err="1" smtClean="0">
                <a:solidFill>
                  <a:schemeClr val="bg1"/>
                </a:solidFill>
              </a:rPr>
              <a:t>Κατσένιος</a:t>
            </a:r>
            <a:endParaRPr lang="el-GR" b="1" i="1" dirty="0" smtClean="0">
              <a:solidFill>
                <a:schemeClr val="bg1"/>
              </a:solidFill>
            </a:endParaRPr>
          </a:p>
          <a:p>
            <a:endParaRPr lang="el-GR" b="1" i="1" dirty="0" smtClean="0">
              <a:solidFill>
                <a:schemeClr val="bg1"/>
              </a:solidFill>
            </a:endParaRPr>
          </a:p>
          <a:p>
            <a:endParaRPr lang="el-GR" b="1" i="1" dirty="0" smtClean="0">
              <a:solidFill>
                <a:schemeClr val="bg1"/>
              </a:solidFill>
            </a:endParaRPr>
          </a:p>
          <a:p>
            <a:r>
              <a:rPr lang="el-GR" b="1" i="1" dirty="0" smtClean="0">
                <a:solidFill>
                  <a:schemeClr val="bg1"/>
                </a:solidFill>
              </a:rPr>
              <a:t>   </a:t>
            </a:r>
            <a:r>
              <a:rPr lang="el-GR" b="1" i="1" dirty="0" smtClean="0"/>
              <a:t> </a:t>
            </a:r>
            <a:endParaRPr lang="el-GR" b="1" i="1" dirty="0"/>
          </a:p>
        </p:txBody>
      </p:sp>
    </p:spTree>
    <p:extLst>
      <p:ext uri="{BB962C8B-B14F-4D97-AF65-F5344CB8AC3E}">
        <p14:creationId xmlns:p14="http://schemas.microsoft.com/office/powerpoint/2010/main" xmlns="" val="3552350061"/>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7172A2A9-DA81-4311-81CF-4175D14551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xmlns="" id="{FBC102D8-D298-4410-AE79-9EA7235214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xmlns="" id="{AC0F75D2-71D7-41C5-AFB2-DB3681ADB17A}"/>
              </a:ext>
            </a:extLst>
          </p:cNvPr>
          <p:cNvSpPr>
            <a:spLocks noGrp="1"/>
          </p:cNvSpPr>
          <p:nvPr>
            <p:ph type="title"/>
          </p:nvPr>
        </p:nvSpPr>
        <p:spPr>
          <a:xfrm>
            <a:off x="0" y="-531440"/>
            <a:ext cx="3977640" cy="1584176"/>
          </a:xfrm>
        </p:spPr>
        <p:txBody>
          <a:bodyPr vert="horz" lIns="91440" tIns="45720" rIns="91440" bIns="45720" rtlCol="0" anchor="t">
            <a:noAutofit/>
          </a:bodyPr>
          <a:lstStyle/>
          <a:p>
            <a:pPr algn="just" defTabSz="914400">
              <a:lnSpc>
                <a:spcPct val="89000"/>
              </a:lnSpc>
            </a:pPr>
            <a:r>
              <a:rPr lang="en-US" dirty="0"/>
              <a:t/>
            </a:r>
            <a:br>
              <a:rPr lang="en-US" dirty="0"/>
            </a:br>
            <a:r>
              <a:rPr lang="en-US" dirty="0"/>
              <a:t>ΤΑ </a:t>
            </a:r>
            <a:r>
              <a:rPr lang="en-US" dirty="0" smtClean="0"/>
              <a:t>ΜΠΑΟΜΠΑ</a:t>
            </a:r>
            <a:r>
              <a:rPr lang="el-GR" dirty="0" smtClean="0"/>
              <a:t>Μ</a:t>
            </a:r>
            <a:r>
              <a:rPr lang="en-US" dirty="0" smtClean="0"/>
              <a:t>Π</a:t>
            </a:r>
            <a:endParaRPr lang="en-US" dirty="0"/>
          </a:p>
        </p:txBody>
      </p:sp>
      <p:sp>
        <p:nvSpPr>
          <p:cNvPr id="4" name="Θέση κειμένου 3">
            <a:extLst>
              <a:ext uri="{FF2B5EF4-FFF2-40B4-BE49-F238E27FC236}">
                <a16:creationId xmlns:a16="http://schemas.microsoft.com/office/drawing/2014/main" xmlns="" id="{A2A71DEB-185C-41D2-B72B-B0C532FA1BB1}"/>
              </a:ext>
            </a:extLst>
          </p:cNvPr>
          <p:cNvSpPr>
            <a:spLocks noGrp="1"/>
          </p:cNvSpPr>
          <p:nvPr>
            <p:ph type="body" sz="half" idx="2"/>
          </p:nvPr>
        </p:nvSpPr>
        <p:spPr>
          <a:xfrm>
            <a:off x="0" y="1268760"/>
            <a:ext cx="4139952" cy="5589240"/>
          </a:xfrm>
        </p:spPr>
        <p:txBody>
          <a:bodyPr vert="horz" lIns="91440" tIns="45720" rIns="91440" bIns="45720" rtlCol="0">
            <a:normAutofit lnSpcReduction="10000"/>
          </a:bodyPr>
          <a:lstStyle/>
          <a:p>
            <a:pPr marL="384048" indent="-384048" defTabSz="914400">
              <a:lnSpc>
                <a:spcPct val="94000"/>
              </a:lnSpc>
              <a:spcAft>
                <a:spcPts val="200"/>
              </a:spcAft>
            </a:pPr>
            <a:r>
              <a:rPr lang="el-GR" sz="2000" dirty="0"/>
              <a:t>      </a:t>
            </a:r>
            <a:r>
              <a:rPr lang="en-US" sz="2000" dirty="0"/>
              <a:t>Ο πλα</a:t>
            </a:r>
            <a:r>
              <a:rPr lang="en-US" sz="2000" dirty="0" err="1"/>
              <a:t>νήτης</a:t>
            </a:r>
            <a:r>
              <a:rPr lang="en-US" sz="2000" dirty="0"/>
              <a:t> α</a:t>
            </a:r>
            <a:r>
              <a:rPr lang="en-US" sz="2000" dirty="0" err="1"/>
              <a:t>υτός</a:t>
            </a:r>
            <a:r>
              <a:rPr lang="en-US" sz="2000" dirty="0"/>
              <a:t> </a:t>
            </a:r>
            <a:r>
              <a:rPr lang="en-US" sz="2000" dirty="0" err="1"/>
              <a:t>κινδυνεύει</a:t>
            </a:r>
            <a:r>
              <a:rPr lang="en-US" sz="2000" dirty="0"/>
              <a:t> από </a:t>
            </a:r>
            <a:r>
              <a:rPr lang="en-US" sz="2000" dirty="0" err="1"/>
              <a:t>μί</a:t>
            </a:r>
            <a:r>
              <a:rPr lang="en-US" sz="2000" dirty="0"/>
              <a:t>α μεγάλη μάστιγα: τα φοβερά Μπαομπάμπ. </a:t>
            </a:r>
            <a:r>
              <a:rPr lang="en-US" sz="2000" dirty="0" err="1"/>
              <a:t>Πρόκειτ</a:t>
            </a:r>
            <a:r>
              <a:rPr lang="en-US" sz="2000" dirty="0"/>
              <a:t>αι για μεγάλα δέντρα με πολύ βαθιές ρίζες που καταστρέφουν ό,τι υπάρχει στον πλανήτη του Μικρού Πρίγκιπα. </a:t>
            </a:r>
            <a:r>
              <a:rPr lang="en-US" sz="2000" dirty="0" err="1"/>
              <a:t>Αντιμετω</a:t>
            </a:r>
            <a:r>
              <a:rPr lang="en-US" sz="2000" dirty="0"/>
              <a:t>πίζονται μόνο με καθημερινή δουλειά και αρκετή προσπάθεια. </a:t>
            </a:r>
            <a:r>
              <a:rPr lang="en-US" sz="2000" dirty="0" err="1"/>
              <a:t>Στην</a:t>
            </a:r>
            <a:r>
              <a:rPr lang="en-US" sz="2000" dirty="0"/>
              <a:t> πρα</a:t>
            </a:r>
            <a:r>
              <a:rPr lang="en-US" sz="2000" dirty="0" err="1"/>
              <a:t>γμ</a:t>
            </a:r>
            <a:r>
              <a:rPr lang="en-US" sz="2000" dirty="0"/>
              <a:t>ατική ζωή τα Μπαομπάμπ συμβολίζουν τα ελαττώματα των ανθρώπων. </a:t>
            </a:r>
            <a:r>
              <a:rPr lang="en-US" sz="2000" dirty="0" err="1"/>
              <a:t>Κάθε</a:t>
            </a:r>
            <a:r>
              <a:rPr lang="en-US" sz="2000" dirty="0"/>
              <a:t> </a:t>
            </a:r>
            <a:r>
              <a:rPr lang="en-US" sz="2000" dirty="0" err="1"/>
              <a:t>άνθρω</a:t>
            </a:r>
            <a:r>
              <a:rPr lang="en-US" sz="2000" dirty="0"/>
              <a:t>πος πρέπει να τα εντοπίζει και να τα «ξεριζώνει» καθημερινά, όχι μόνο να τα κόβει επιφανειακά, αφήνοντας τις «ρίζες» τους μέσα στην ψυχή του, γιατί θα αναπτυχθούν πάλι ακόμα πιο δυνατά. </a:t>
            </a:r>
          </a:p>
        </p:txBody>
      </p:sp>
      <p:sp>
        <p:nvSpPr>
          <p:cNvPr id="19" name="Rectangle 18">
            <a:extLst>
              <a:ext uri="{FF2B5EF4-FFF2-40B4-BE49-F238E27FC236}">
                <a16:creationId xmlns:a16="http://schemas.microsoft.com/office/drawing/2014/main" xmlns="" id="{5771251E-2FA0-480E-B56E-393872797F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Θέση εικόνας 9">
            <a:extLst>
              <a:ext uri="{FF2B5EF4-FFF2-40B4-BE49-F238E27FC236}">
                <a16:creationId xmlns:a16="http://schemas.microsoft.com/office/drawing/2014/main" xmlns="" id="{177DA630-84B0-4069-A7F5-98936972958A}"/>
              </a:ext>
            </a:extLst>
          </p:cNvPr>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1733" r="1733"/>
          <a:stretch>
            <a:fillRect/>
          </a:stretch>
        </p:blipFill>
        <p:spPr>
          <a:xfrm>
            <a:off x="4142467" y="1268760"/>
            <a:ext cx="4998053" cy="5588863"/>
          </a:xfrm>
          <a:prstGeom prst="rect">
            <a:avLst/>
          </a:prstGeom>
        </p:spPr>
      </p:pic>
      <p:sp>
        <p:nvSpPr>
          <p:cNvPr id="8" name="7 - TextBox"/>
          <p:cNvSpPr txBox="1"/>
          <p:nvPr/>
        </p:nvSpPr>
        <p:spPr>
          <a:xfrm>
            <a:off x="4139952" y="1"/>
            <a:ext cx="5004048" cy="1384995"/>
          </a:xfrm>
          <a:prstGeom prst="rect">
            <a:avLst/>
          </a:prstGeom>
          <a:noFill/>
        </p:spPr>
        <p:txBody>
          <a:bodyPr wrap="square" rtlCol="0">
            <a:spAutoFit/>
          </a:bodyPr>
          <a:lstStyle/>
          <a:p>
            <a:pPr algn="ctr"/>
            <a:r>
              <a:rPr lang="el-GR" sz="2000" i="1" dirty="0" smtClean="0"/>
              <a:t>Όταν ο συγγραφέας συναντά τον Μικρό Πρίγκιπα, γνωρίζει μέσα από τις αφηγήσεις του  τον τόπο που κατοικεί</a:t>
            </a:r>
            <a:r>
              <a:rPr lang="en-US" sz="2000" i="1" dirty="0" smtClean="0"/>
              <a:t>:</a:t>
            </a:r>
            <a:r>
              <a:rPr lang="el-GR" sz="2000" i="1" dirty="0" smtClean="0"/>
              <a:t> </a:t>
            </a:r>
          </a:p>
          <a:p>
            <a:pPr algn="ctr"/>
            <a:r>
              <a:rPr lang="el-GR" sz="2400" b="1" i="1" dirty="0" smtClean="0"/>
              <a:t>τον πλανήτη Β 612 </a:t>
            </a:r>
            <a:endParaRPr lang="el-GR" sz="2400" b="1" i="1" dirty="0"/>
          </a:p>
        </p:txBody>
      </p:sp>
    </p:spTree>
    <p:extLst>
      <p:ext uri="{BB962C8B-B14F-4D97-AF65-F5344CB8AC3E}">
        <p14:creationId xmlns:p14="http://schemas.microsoft.com/office/powerpoint/2010/main" xmlns="" val="156693923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DCFF88B0-50BB-43DB-A3DE-B4250E85C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7A6B2BD0-6218-4302-BB21-D0B4F01674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5F189AFF-A99C-4B79-A3CE-D90B68518DC5}"/>
              </a:ext>
            </a:extLst>
          </p:cNvPr>
          <p:cNvSpPr>
            <a:spLocks noGrp="1"/>
          </p:cNvSpPr>
          <p:nvPr>
            <p:ph type="title"/>
          </p:nvPr>
        </p:nvSpPr>
        <p:spPr>
          <a:xfrm>
            <a:off x="-1" y="58672"/>
            <a:ext cx="5537745" cy="634024"/>
          </a:xfrm>
        </p:spPr>
        <p:txBody>
          <a:bodyPr vert="horz" lIns="91440" tIns="45720" rIns="91440" bIns="45720" rtlCol="0" anchor="t">
            <a:noAutofit/>
          </a:bodyPr>
          <a:lstStyle/>
          <a:p>
            <a:pPr algn="just" defTabSz="914400">
              <a:lnSpc>
                <a:spcPct val="89000"/>
              </a:lnSpc>
            </a:pPr>
            <a:r>
              <a:rPr lang="en-US" dirty="0"/>
              <a:t>ΤΟ ΤΡΙΑΝΤΑΦΥΛΛΟ </a:t>
            </a:r>
          </a:p>
        </p:txBody>
      </p:sp>
      <p:sp>
        <p:nvSpPr>
          <p:cNvPr id="4" name="Θέση κειμένου 3">
            <a:extLst>
              <a:ext uri="{FF2B5EF4-FFF2-40B4-BE49-F238E27FC236}">
                <a16:creationId xmlns:a16="http://schemas.microsoft.com/office/drawing/2014/main" xmlns="" id="{BF27A8A7-5464-4601-904F-24C2DF8ED473}"/>
              </a:ext>
            </a:extLst>
          </p:cNvPr>
          <p:cNvSpPr>
            <a:spLocks noGrp="1"/>
          </p:cNvSpPr>
          <p:nvPr>
            <p:ph type="body" sz="half" idx="2"/>
          </p:nvPr>
        </p:nvSpPr>
        <p:spPr>
          <a:xfrm>
            <a:off x="7142" y="980728"/>
            <a:ext cx="5716985" cy="5818600"/>
          </a:xfrm>
        </p:spPr>
        <p:txBody>
          <a:bodyPr vert="horz" lIns="91440" tIns="45720" rIns="91440" bIns="45720" rtlCol="0">
            <a:noAutofit/>
          </a:bodyPr>
          <a:lstStyle/>
          <a:p>
            <a:pPr marL="384048" indent="-384048" defTabSz="914400">
              <a:lnSpc>
                <a:spcPct val="94000"/>
              </a:lnSpc>
              <a:spcAft>
                <a:spcPts val="200"/>
              </a:spcAft>
            </a:pPr>
            <a:r>
              <a:rPr lang="el-GR" sz="3200" dirty="0"/>
              <a:t>    </a:t>
            </a:r>
            <a:r>
              <a:rPr lang="en-US" sz="3200" dirty="0" err="1"/>
              <a:t>Στον</a:t>
            </a:r>
            <a:r>
              <a:rPr lang="en-US" sz="3200" dirty="0"/>
              <a:t> πλα</a:t>
            </a:r>
            <a:r>
              <a:rPr lang="en-US" sz="3200" dirty="0" err="1"/>
              <a:t>νήτη</a:t>
            </a:r>
            <a:r>
              <a:rPr lang="en-US" sz="3200" dirty="0"/>
              <a:t> </a:t>
            </a:r>
            <a:r>
              <a:rPr lang="en-US" sz="3200" dirty="0" err="1"/>
              <a:t>του</a:t>
            </a:r>
            <a:r>
              <a:rPr lang="en-US" sz="3200" dirty="0"/>
              <a:t> </a:t>
            </a:r>
            <a:r>
              <a:rPr lang="en-US" sz="3200" dirty="0" err="1"/>
              <a:t>ευδοκιμεί</a:t>
            </a:r>
            <a:r>
              <a:rPr lang="en-US" sz="3200" dirty="0"/>
              <a:t> και </a:t>
            </a:r>
            <a:r>
              <a:rPr lang="en-US" sz="3200" dirty="0" err="1"/>
              <a:t>έν</a:t>
            </a:r>
            <a:r>
              <a:rPr lang="en-US" sz="3200" dirty="0"/>
              <a:t>α «μοναδικό» Τριαντάφυλλο, πάρα πολύ όμορφο αλλά αρκετά φιλάρεσκο και ματαιόδοξο, αφού θέλει </a:t>
            </a:r>
            <a:r>
              <a:rPr lang="el-GR" sz="3200" dirty="0"/>
              <a:t>οι άλλοι </a:t>
            </a:r>
            <a:r>
              <a:rPr lang="en-US" sz="3200" dirty="0" err="1"/>
              <a:t>να</a:t>
            </a:r>
            <a:r>
              <a:rPr lang="en-US" sz="3200" dirty="0"/>
              <a:t> το φροντίζουν. </a:t>
            </a:r>
            <a:r>
              <a:rPr lang="en-US" sz="3200" dirty="0" err="1"/>
              <a:t>Επομένως</a:t>
            </a:r>
            <a:r>
              <a:rPr lang="en-US" sz="3200" dirty="0"/>
              <a:t>, </a:t>
            </a:r>
            <a:r>
              <a:rPr lang="en-US" sz="3200" dirty="0" err="1"/>
              <a:t>θεωρεί</a:t>
            </a:r>
            <a:r>
              <a:rPr lang="en-US" sz="3200" dirty="0"/>
              <a:t> </a:t>
            </a:r>
            <a:r>
              <a:rPr lang="en-US" sz="3200" dirty="0" err="1"/>
              <a:t>ότι</a:t>
            </a:r>
            <a:r>
              <a:rPr lang="en-US" sz="3200" dirty="0"/>
              <a:t> και ο </a:t>
            </a:r>
            <a:r>
              <a:rPr lang="en-US" sz="3200" dirty="0" err="1"/>
              <a:t>Μικρός</a:t>
            </a:r>
            <a:r>
              <a:rPr lang="en-US" sz="3200" dirty="0"/>
              <a:t> </a:t>
            </a:r>
            <a:r>
              <a:rPr lang="en-US" sz="3200" dirty="0" err="1"/>
              <a:t>Πρίγκιπας</a:t>
            </a:r>
            <a:r>
              <a:rPr lang="en-US" sz="3200" dirty="0"/>
              <a:t> είναι απαραίτητο να ασχολείται μαζί του. </a:t>
            </a:r>
          </a:p>
        </p:txBody>
      </p:sp>
      <p:sp>
        <p:nvSpPr>
          <p:cNvPr id="15" name="Rectangle 14">
            <a:extLst>
              <a:ext uri="{FF2B5EF4-FFF2-40B4-BE49-F238E27FC236}">
                <a16:creationId xmlns:a16="http://schemas.microsoft.com/office/drawing/2014/main" xmlns="" id="{2B896A9E-1B11-4721-85DF-7049F80373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3774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Θέση περιεχομένου 5">
            <a:extLst>
              <a:ext uri="{FF2B5EF4-FFF2-40B4-BE49-F238E27FC236}">
                <a16:creationId xmlns:a16="http://schemas.microsoft.com/office/drawing/2014/main" xmlns="" id="{854A17FE-7BA1-43BD-A62A-EF1BB5A3D3A0}"/>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31481" r="42347"/>
          <a:stretch/>
        </p:blipFill>
        <p:spPr>
          <a:xfrm>
            <a:off x="5692390" y="10"/>
            <a:ext cx="3451610" cy="6857990"/>
          </a:xfrm>
          <a:prstGeom prst="rect">
            <a:avLst/>
          </a:prstGeom>
        </p:spPr>
      </p:pic>
    </p:spTree>
    <p:extLst>
      <p:ext uri="{BB962C8B-B14F-4D97-AF65-F5344CB8AC3E}">
        <p14:creationId xmlns:p14="http://schemas.microsoft.com/office/powerpoint/2010/main" xmlns="" val="842758080"/>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xmlns="" id="{3F7F5762-96FA-44A1-8A7E-3061F71ECFE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1844824"/>
            <a:ext cx="8604448" cy="5013176"/>
          </a:xfrm>
          <a:prstGeom prst="rect">
            <a:avLst/>
          </a:prstGeom>
        </p:spPr>
      </p:pic>
      <p:sp>
        <p:nvSpPr>
          <p:cNvPr id="4" name="TextBox 3">
            <a:extLst>
              <a:ext uri="{FF2B5EF4-FFF2-40B4-BE49-F238E27FC236}">
                <a16:creationId xmlns:a16="http://schemas.microsoft.com/office/drawing/2014/main" xmlns="" id="{0ABDD6A8-A5EE-49AE-97A6-4C7A245E7AEC}"/>
              </a:ext>
            </a:extLst>
          </p:cNvPr>
          <p:cNvSpPr txBox="1"/>
          <p:nvPr/>
        </p:nvSpPr>
        <p:spPr>
          <a:xfrm>
            <a:off x="395536" y="1"/>
            <a:ext cx="8739158" cy="2246769"/>
          </a:xfrm>
          <a:prstGeom prst="rect">
            <a:avLst/>
          </a:prstGeom>
          <a:noFill/>
        </p:spPr>
        <p:txBody>
          <a:bodyPr wrap="square" rtlCol="0">
            <a:spAutoFit/>
          </a:bodyPr>
          <a:lstStyle/>
          <a:p>
            <a:pPr algn="just"/>
            <a:r>
              <a:rPr lang="en-US" sz="2000" dirty="0" smtClean="0"/>
              <a:t>Ο </a:t>
            </a:r>
            <a:r>
              <a:rPr lang="en-US" sz="2000" dirty="0" err="1" smtClean="0"/>
              <a:t>συγγραφέας</a:t>
            </a:r>
            <a:r>
              <a:rPr lang="en-US" sz="2000" dirty="0" smtClean="0"/>
              <a:t> </a:t>
            </a:r>
            <a:r>
              <a:rPr lang="en-US" sz="2000" dirty="0" err="1" smtClean="0"/>
              <a:t>δίνει</a:t>
            </a:r>
            <a:r>
              <a:rPr lang="en-US" sz="2000" dirty="0" smtClean="0"/>
              <a:t> </a:t>
            </a:r>
            <a:r>
              <a:rPr lang="en-US" sz="2000" dirty="0" err="1" smtClean="0"/>
              <a:t>προσωπικότητα</a:t>
            </a:r>
            <a:r>
              <a:rPr lang="en-US" sz="2000" dirty="0" smtClean="0"/>
              <a:t> </a:t>
            </a:r>
            <a:r>
              <a:rPr lang="en-US" sz="2000" dirty="0" err="1" smtClean="0"/>
              <a:t>στο</a:t>
            </a:r>
            <a:r>
              <a:rPr lang="en-US" sz="2000" dirty="0" smtClean="0"/>
              <a:t> </a:t>
            </a:r>
            <a:r>
              <a:rPr lang="en-US" sz="2000" dirty="0" err="1" smtClean="0"/>
              <a:t>Τριαντάφυλλο</a:t>
            </a:r>
            <a:r>
              <a:rPr lang="el-GR" sz="2000" dirty="0" smtClean="0"/>
              <a:t>. Το </a:t>
            </a:r>
            <a:r>
              <a:rPr lang="el-GR" sz="2000" dirty="0"/>
              <a:t>λουλούδι αντιπροσωπεύει μία μερίδα απαιτητικών και ιδιότροπων ανθρώπων, που ωστόσο πίσω από το επικριτικό τους ύφος κρύβουν συναισθηματική αδυναμία και αστάθεια. Η παρουσία του στο έργο είναι απαραίτητη, αφού εξαιτίας της εγωιστικής συμπεριφοράς του, ο Μικρός Πρίγκιπας αναγκάζεται να εγκαταλείψει τον πλανήτη του </a:t>
            </a:r>
            <a:r>
              <a:rPr lang="el-GR" sz="2000" dirty="0" smtClean="0"/>
              <a:t>και …</a:t>
            </a:r>
          </a:p>
          <a:p>
            <a:pPr algn="just"/>
            <a:r>
              <a:rPr lang="el-GR" sz="2000" dirty="0" smtClean="0"/>
              <a:t>                                                             </a:t>
            </a:r>
            <a:endParaRPr lang="el-GR" sz="2000" dirty="0"/>
          </a:p>
        </p:txBody>
      </p:sp>
      <p:sp>
        <p:nvSpPr>
          <p:cNvPr id="5" name="4 - TextBox"/>
          <p:cNvSpPr txBox="1"/>
          <p:nvPr/>
        </p:nvSpPr>
        <p:spPr>
          <a:xfrm>
            <a:off x="539552" y="1844824"/>
            <a:ext cx="8604448" cy="461665"/>
          </a:xfrm>
          <a:prstGeom prst="rect">
            <a:avLst/>
          </a:prstGeom>
          <a:noFill/>
        </p:spPr>
        <p:txBody>
          <a:bodyPr wrap="square" rtlCol="0">
            <a:spAutoFit/>
          </a:bodyPr>
          <a:lstStyle/>
          <a:p>
            <a:r>
              <a:rPr lang="el-GR" sz="2000" dirty="0" smtClean="0">
                <a:solidFill>
                  <a:schemeClr val="bg1"/>
                </a:solidFill>
              </a:rPr>
              <a:t>                                           </a:t>
            </a:r>
            <a:r>
              <a:rPr lang="el-GR" sz="2000" b="1" i="1" dirty="0" smtClean="0">
                <a:solidFill>
                  <a:schemeClr val="bg1"/>
                </a:solidFill>
              </a:rPr>
              <a:t>…να περιπλανηθεί </a:t>
            </a:r>
            <a:r>
              <a:rPr lang="el-GR" sz="2400" b="1" i="1" dirty="0" smtClean="0">
                <a:solidFill>
                  <a:schemeClr val="bg1"/>
                </a:solidFill>
              </a:rPr>
              <a:t>σε άλλους πλανήτες</a:t>
            </a:r>
            <a:r>
              <a:rPr lang="en-US" sz="2000" b="1" i="1" dirty="0" smtClean="0">
                <a:solidFill>
                  <a:schemeClr val="bg1"/>
                </a:solidFill>
              </a:rPr>
              <a:t>:</a:t>
            </a:r>
            <a:r>
              <a:rPr lang="el-GR" sz="2400" b="1" i="1" dirty="0" smtClean="0">
                <a:solidFill>
                  <a:schemeClr val="bg1"/>
                </a:solidFill>
              </a:rPr>
              <a:t> </a:t>
            </a:r>
            <a:endParaRPr lang="el-GR" sz="2400" dirty="0"/>
          </a:p>
        </p:txBody>
      </p:sp>
    </p:spTree>
    <p:extLst>
      <p:ext uri="{BB962C8B-B14F-4D97-AF65-F5344CB8AC3E}">
        <p14:creationId xmlns:p14="http://schemas.microsoft.com/office/powerpoint/2010/main" xmlns="" val="364346232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DCFF88B0-50BB-43DB-A3DE-B4250E85C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CF2D41B7-5186-4441-BE52-90B15EF589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14A65434-47C2-4AEE-9F5B-044BDEDCD7CD}"/>
              </a:ext>
            </a:extLst>
          </p:cNvPr>
          <p:cNvSpPr>
            <a:spLocks noGrp="1"/>
          </p:cNvSpPr>
          <p:nvPr>
            <p:ph type="title"/>
          </p:nvPr>
        </p:nvSpPr>
        <p:spPr>
          <a:xfrm>
            <a:off x="3482370" y="31514"/>
            <a:ext cx="5661629" cy="733190"/>
          </a:xfrm>
        </p:spPr>
        <p:txBody>
          <a:bodyPr vert="horz" lIns="91440" tIns="45720" rIns="91440" bIns="45720" rtlCol="0" anchor="t">
            <a:noAutofit/>
          </a:bodyPr>
          <a:lstStyle/>
          <a:p>
            <a:pPr algn="ctr" defTabSz="914400">
              <a:lnSpc>
                <a:spcPct val="89000"/>
              </a:lnSpc>
            </a:pPr>
            <a:r>
              <a:rPr lang="en-US" sz="5400" dirty="0" err="1"/>
              <a:t>Αστεροειδής</a:t>
            </a:r>
            <a:r>
              <a:rPr lang="en-US" sz="5400" dirty="0"/>
              <a:t> 325 </a:t>
            </a:r>
          </a:p>
        </p:txBody>
      </p:sp>
      <p:pic>
        <p:nvPicPr>
          <p:cNvPr id="6" name="Θέση περιεχομένου 5">
            <a:extLst>
              <a:ext uri="{FF2B5EF4-FFF2-40B4-BE49-F238E27FC236}">
                <a16:creationId xmlns:a16="http://schemas.microsoft.com/office/drawing/2014/main" xmlns="" id="{B0D474A6-8018-4D81-835C-E78292F22B44}"/>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10851" r="33768" b="1"/>
          <a:stretch/>
        </p:blipFill>
        <p:spPr>
          <a:xfrm>
            <a:off x="20" y="10"/>
            <a:ext cx="3275836" cy="6857990"/>
          </a:xfrm>
          <a:prstGeom prst="rect">
            <a:avLst/>
          </a:prstGeom>
        </p:spPr>
      </p:pic>
      <p:sp>
        <p:nvSpPr>
          <p:cNvPr id="15" name="Rectangle 14">
            <a:extLst>
              <a:ext uri="{FF2B5EF4-FFF2-40B4-BE49-F238E27FC236}">
                <a16:creationId xmlns:a16="http://schemas.microsoft.com/office/drawing/2014/main" xmlns="" id="{5A752145-873C-4B20-95BF-DC292A35E7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80158"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Θέση κειμένου 3">
            <a:extLst>
              <a:ext uri="{FF2B5EF4-FFF2-40B4-BE49-F238E27FC236}">
                <a16:creationId xmlns:a16="http://schemas.microsoft.com/office/drawing/2014/main" xmlns="" id="{2F78B432-D4EC-467E-B515-2BC64F4F7E17}"/>
              </a:ext>
            </a:extLst>
          </p:cNvPr>
          <p:cNvSpPr>
            <a:spLocks noGrp="1"/>
          </p:cNvSpPr>
          <p:nvPr>
            <p:ph type="body" sz="half" idx="2"/>
          </p:nvPr>
        </p:nvSpPr>
        <p:spPr>
          <a:xfrm>
            <a:off x="3419872" y="764704"/>
            <a:ext cx="5724127" cy="6061782"/>
          </a:xfrm>
        </p:spPr>
        <p:txBody>
          <a:bodyPr vert="horz" lIns="91440" tIns="45720" rIns="91440" bIns="45720" rtlCol="0">
            <a:normAutofit fontScale="92500"/>
          </a:bodyPr>
          <a:lstStyle/>
          <a:p>
            <a:pPr marL="384048" indent="-384048" defTabSz="914400">
              <a:lnSpc>
                <a:spcPct val="94000"/>
              </a:lnSpc>
              <a:spcAft>
                <a:spcPts val="200"/>
              </a:spcAft>
            </a:pPr>
            <a:r>
              <a:rPr lang="el-GR" sz="3200" dirty="0"/>
              <a:t> </a:t>
            </a:r>
            <a:r>
              <a:rPr lang="en-US" sz="3200" dirty="0" err="1" smtClean="0"/>
              <a:t>Κατοικείται</a:t>
            </a:r>
            <a:r>
              <a:rPr lang="en-US" sz="3200" dirty="0" smtClean="0"/>
              <a:t> </a:t>
            </a:r>
            <a:r>
              <a:rPr lang="en-US" sz="3200" dirty="0"/>
              <a:t>από </a:t>
            </a:r>
            <a:r>
              <a:rPr lang="en-US" sz="3200" dirty="0" err="1"/>
              <a:t>έναν</a:t>
            </a:r>
            <a:r>
              <a:rPr lang="en-US" sz="3200" dirty="0"/>
              <a:t> </a:t>
            </a:r>
            <a:r>
              <a:rPr lang="en-US" sz="3500" b="1" dirty="0" err="1" smtClean="0">
                <a:solidFill>
                  <a:srgbClr val="FFFF00"/>
                </a:solidFill>
              </a:rPr>
              <a:t>Μονάρχη</a:t>
            </a:r>
            <a:r>
              <a:rPr lang="el-GR" sz="3200" dirty="0" smtClean="0"/>
              <a:t> </a:t>
            </a:r>
            <a:r>
              <a:rPr lang="en-US" sz="3200" dirty="0" err="1" smtClean="0"/>
              <a:t>καθισμένο</a:t>
            </a:r>
            <a:r>
              <a:rPr lang="en-US" sz="3200" dirty="0" smtClean="0"/>
              <a:t> </a:t>
            </a:r>
            <a:r>
              <a:rPr lang="en-US" sz="3200" dirty="0"/>
              <a:t>στον </a:t>
            </a:r>
            <a:r>
              <a:rPr lang="en-US" sz="3200" dirty="0" err="1"/>
              <a:t>θρόνο</a:t>
            </a:r>
            <a:r>
              <a:rPr lang="en-US" sz="3200" dirty="0"/>
              <a:t> </a:t>
            </a:r>
            <a:r>
              <a:rPr lang="en-US" sz="3200" dirty="0" err="1" smtClean="0"/>
              <a:t>του</a:t>
            </a:r>
            <a:r>
              <a:rPr lang="el-GR" sz="3200" dirty="0" smtClean="0"/>
              <a:t> </a:t>
            </a:r>
            <a:r>
              <a:rPr lang="en-US" sz="3200" dirty="0" err="1" smtClean="0"/>
              <a:t>που</a:t>
            </a:r>
            <a:r>
              <a:rPr lang="en-US" sz="3200" dirty="0" smtClean="0"/>
              <a:t> </a:t>
            </a:r>
            <a:r>
              <a:rPr lang="en-US" sz="3200" dirty="0"/>
              <a:t>ο μανδύας του καλύπτει ολόκληρο τον </a:t>
            </a:r>
            <a:r>
              <a:rPr lang="en-US" sz="3200" dirty="0" err="1"/>
              <a:t>πλανήτη</a:t>
            </a:r>
            <a:r>
              <a:rPr lang="en-US" sz="3200" dirty="0"/>
              <a:t> </a:t>
            </a:r>
            <a:r>
              <a:rPr lang="en-US" sz="3200" dirty="0" err="1" smtClean="0"/>
              <a:t>του</a:t>
            </a:r>
            <a:r>
              <a:rPr lang="en-US" sz="3200" dirty="0" smtClean="0"/>
              <a:t>.</a:t>
            </a:r>
            <a:r>
              <a:rPr lang="el-GR" sz="3200" dirty="0" smtClean="0"/>
              <a:t> </a:t>
            </a:r>
          </a:p>
          <a:p>
            <a:pPr marL="384048" indent="-384048" defTabSz="914400">
              <a:lnSpc>
                <a:spcPct val="94000"/>
              </a:lnSpc>
              <a:spcAft>
                <a:spcPts val="200"/>
              </a:spcAft>
            </a:pPr>
            <a:r>
              <a:rPr lang="en-US" sz="3200" dirty="0" err="1" smtClean="0"/>
              <a:t>Από</a:t>
            </a:r>
            <a:r>
              <a:rPr lang="en-US" sz="3200" dirty="0" smtClean="0"/>
              <a:t> </a:t>
            </a:r>
            <a:r>
              <a:rPr lang="en-US" sz="3200" dirty="0" err="1"/>
              <a:t>την</a:t>
            </a:r>
            <a:r>
              <a:rPr lang="en-US" sz="3200" dirty="0"/>
              <a:t> </a:t>
            </a:r>
            <a:r>
              <a:rPr lang="en-US" sz="3200" dirty="0" err="1"/>
              <a:t>πρώτη</a:t>
            </a:r>
            <a:r>
              <a:rPr lang="en-US" sz="3200" dirty="0"/>
              <a:t> </a:t>
            </a:r>
            <a:r>
              <a:rPr lang="en-US" sz="3200" dirty="0" err="1"/>
              <a:t>στιγμή</a:t>
            </a:r>
            <a:r>
              <a:rPr lang="en-US" sz="3200" dirty="0"/>
              <a:t> </a:t>
            </a:r>
            <a:r>
              <a:rPr lang="en-US" sz="3200" dirty="0" err="1"/>
              <a:t>καταλαβαίνουμε</a:t>
            </a:r>
            <a:r>
              <a:rPr lang="en-US" sz="3200" dirty="0"/>
              <a:t> </a:t>
            </a:r>
            <a:r>
              <a:rPr lang="en-US" sz="3200" dirty="0" err="1"/>
              <a:t>πως</a:t>
            </a:r>
            <a:r>
              <a:rPr lang="en-US" sz="3200" dirty="0"/>
              <a:t> </a:t>
            </a:r>
            <a:r>
              <a:rPr lang="en-US" sz="3200" dirty="0" err="1"/>
              <a:t>διψά</a:t>
            </a:r>
            <a:r>
              <a:rPr lang="en-US" sz="3200" dirty="0"/>
              <a:t> </a:t>
            </a:r>
            <a:r>
              <a:rPr lang="en-US" sz="3200" dirty="0" err="1"/>
              <a:t>για</a:t>
            </a:r>
            <a:r>
              <a:rPr lang="en-US" sz="3200" dirty="0"/>
              <a:t> δόξα: απαιτεί από τους πάντες να υπακούουν στις διαταγές του. </a:t>
            </a:r>
            <a:r>
              <a:rPr lang="en-US" sz="3200" dirty="0" err="1"/>
              <a:t>Όμως</a:t>
            </a:r>
            <a:r>
              <a:rPr lang="en-US" sz="3200" dirty="0"/>
              <a:t>, </a:t>
            </a:r>
            <a:r>
              <a:rPr lang="en-US" sz="3200" dirty="0" err="1"/>
              <a:t>στην</a:t>
            </a:r>
            <a:r>
              <a:rPr lang="en-US" sz="3200" dirty="0"/>
              <a:t> </a:t>
            </a:r>
            <a:r>
              <a:rPr lang="en-US" sz="3200" dirty="0" err="1"/>
              <a:t>πραγματικότητα</a:t>
            </a:r>
            <a:r>
              <a:rPr lang="en-US" sz="3200" dirty="0"/>
              <a:t> δεν ασκεί εξουσία πουθενά, αφού είναι ο μοναδικός κάτοικος του πλανήτη </a:t>
            </a:r>
            <a:r>
              <a:rPr lang="en-US" sz="3200" dirty="0" err="1"/>
              <a:t>του</a:t>
            </a:r>
            <a:r>
              <a:rPr lang="en-US" sz="3200" dirty="0"/>
              <a:t> </a:t>
            </a:r>
            <a:r>
              <a:rPr lang="en-US" sz="3200" dirty="0" err="1" smtClean="0"/>
              <a:t>χωρίς</a:t>
            </a:r>
            <a:r>
              <a:rPr lang="el-GR" sz="3200" dirty="0" smtClean="0"/>
              <a:t> υ</a:t>
            </a:r>
            <a:r>
              <a:rPr lang="en-US" sz="3200" dirty="0" err="1" smtClean="0"/>
              <a:t>πηκόους</a:t>
            </a:r>
            <a:r>
              <a:rPr lang="en-US" sz="3200" dirty="0"/>
              <a:t>!</a:t>
            </a:r>
          </a:p>
        </p:txBody>
      </p:sp>
    </p:spTree>
    <p:extLst>
      <p:ext uri="{BB962C8B-B14F-4D97-AF65-F5344CB8AC3E}">
        <p14:creationId xmlns:p14="http://schemas.microsoft.com/office/powerpoint/2010/main" xmlns="" val="28421616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7172A2A9-DA81-4311-81CF-4175D14551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xmlns="" id="{090E5BBB-56AA-418B-9FD7-C23F1172B7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31119CFA-5E14-4B71-9DD0-22224C8ABE3F}"/>
              </a:ext>
            </a:extLst>
          </p:cNvPr>
          <p:cNvSpPr>
            <a:spLocks noGrp="1"/>
          </p:cNvSpPr>
          <p:nvPr>
            <p:ph type="title"/>
          </p:nvPr>
        </p:nvSpPr>
        <p:spPr>
          <a:xfrm>
            <a:off x="0" y="260648"/>
            <a:ext cx="5508104" cy="729952"/>
          </a:xfrm>
        </p:spPr>
        <p:txBody>
          <a:bodyPr vert="horz" lIns="91440" tIns="45720" rIns="91440" bIns="45720" rtlCol="0" anchor="t">
            <a:noAutofit/>
          </a:bodyPr>
          <a:lstStyle/>
          <a:p>
            <a:pPr algn="ctr" defTabSz="914400">
              <a:lnSpc>
                <a:spcPct val="89000"/>
              </a:lnSpc>
            </a:pPr>
            <a:r>
              <a:rPr lang="en-US" sz="5400" dirty="0" err="1"/>
              <a:t>Αστεροειδής</a:t>
            </a:r>
            <a:r>
              <a:rPr lang="en-US" sz="5400" dirty="0"/>
              <a:t> 326 </a:t>
            </a:r>
          </a:p>
        </p:txBody>
      </p:sp>
      <p:sp>
        <p:nvSpPr>
          <p:cNvPr id="4" name="Θέση κειμένου 3">
            <a:extLst>
              <a:ext uri="{FF2B5EF4-FFF2-40B4-BE49-F238E27FC236}">
                <a16:creationId xmlns:a16="http://schemas.microsoft.com/office/drawing/2014/main" xmlns="" id="{A1A80676-3A14-42DD-9631-5C94B63814CC}"/>
              </a:ext>
            </a:extLst>
          </p:cNvPr>
          <p:cNvSpPr>
            <a:spLocks noGrp="1"/>
          </p:cNvSpPr>
          <p:nvPr>
            <p:ph type="body" sz="half" idx="2"/>
          </p:nvPr>
        </p:nvSpPr>
        <p:spPr>
          <a:xfrm>
            <a:off x="0" y="990600"/>
            <a:ext cx="5508104" cy="5750768"/>
          </a:xfrm>
        </p:spPr>
        <p:txBody>
          <a:bodyPr vert="horz" lIns="91440" tIns="45720" rIns="91440" bIns="45720" rtlCol="0">
            <a:normAutofit lnSpcReduction="10000"/>
          </a:bodyPr>
          <a:lstStyle/>
          <a:p>
            <a:pPr marL="384048" indent="-384048" algn="just" defTabSz="914400">
              <a:lnSpc>
                <a:spcPct val="94000"/>
              </a:lnSpc>
              <a:spcAft>
                <a:spcPts val="200"/>
              </a:spcAft>
            </a:pPr>
            <a:r>
              <a:rPr lang="el-GR" sz="2400" dirty="0"/>
              <a:t>      </a:t>
            </a:r>
            <a:r>
              <a:rPr lang="en-US" sz="2400" dirty="0" err="1"/>
              <a:t>Κατοικείται</a:t>
            </a:r>
            <a:r>
              <a:rPr lang="en-US" sz="2400" dirty="0"/>
              <a:t> από </a:t>
            </a:r>
            <a:r>
              <a:rPr lang="en-US" sz="2400" dirty="0" err="1"/>
              <a:t>τον</a:t>
            </a:r>
            <a:r>
              <a:rPr lang="en-US" sz="2400" dirty="0"/>
              <a:t> </a:t>
            </a:r>
            <a:r>
              <a:rPr lang="en-US" sz="2800" b="1" dirty="0" err="1" smtClean="0">
                <a:solidFill>
                  <a:srgbClr val="C00000"/>
                </a:solidFill>
              </a:rPr>
              <a:t>Ματαιόδοξο</a:t>
            </a:r>
            <a:r>
              <a:rPr lang="en-US" sz="2400" dirty="0"/>
              <a:t>, που απαιτεί τον θαυμασμό όλων, γιατί πιστεύει πως είναι ο ομορφότερος, ο κομψότερος, ο πλουσιότερος και ο εξυπνότερος άνθρωπος του πλανήτη του. </a:t>
            </a:r>
            <a:r>
              <a:rPr lang="en-US" sz="2400" dirty="0" err="1"/>
              <a:t>Δεν</a:t>
            </a:r>
            <a:r>
              <a:rPr lang="en-US" sz="2400" dirty="0"/>
              <a:t> </a:t>
            </a:r>
            <a:r>
              <a:rPr lang="en-US" sz="2400" dirty="0" err="1"/>
              <a:t>ενδι</a:t>
            </a:r>
            <a:r>
              <a:rPr lang="en-US" sz="2400" dirty="0"/>
              <a:t>αφέρεται αν το χειροκρότημα που με μανία αποζητά είναι πηγαίο ή ψεύτικο, γιατί ο ίδιος δεν πιστεύει στις αληθινές σχέσεις και στα ειλικρινή συναισθήματα που γεννούν την επιβράβευση ή την απόρριψη αλλά αντιπροσωπεύει τους ανθρώπους της επιφάνειας. </a:t>
            </a:r>
            <a:r>
              <a:rPr lang="en-US" sz="2400" dirty="0" err="1"/>
              <a:t>Αγ</a:t>
            </a:r>
            <a:r>
              <a:rPr lang="en-US" sz="2400" dirty="0"/>
              <a:t>απά και αυτός πολύ τον εαυτό του και επιδιώκει τον έπαινο χωρίς να τον αξίζει</a:t>
            </a:r>
            <a:r>
              <a:rPr lang="en-US" dirty="0"/>
              <a:t>.</a:t>
            </a:r>
          </a:p>
        </p:txBody>
      </p:sp>
      <p:sp>
        <p:nvSpPr>
          <p:cNvPr id="15" name="Rectangle 14">
            <a:extLst>
              <a:ext uri="{FF2B5EF4-FFF2-40B4-BE49-F238E27FC236}">
                <a16:creationId xmlns:a16="http://schemas.microsoft.com/office/drawing/2014/main" xmlns="" id="{255C65B6-0A7E-4C1D-96A4-E6C6355940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537745" y="0"/>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Θέση περιεχομένου 5">
            <a:extLst>
              <a:ext uri="{FF2B5EF4-FFF2-40B4-BE49-F238E27FC236}">
                <a16:creationId xmlns:a16="http://schemas.microsoft.com/office/drawing/2014/main" xmlns="" id="{906F62D3-66DE-4E1F-8604-C414C1222D8E}"/>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757681" y="620688"/>
            <a:ext cx="3338291" cy="5472608"/>
          </a:xfrm>
          <a:prstGeom prst="rect">
            <a:avLst/>
          </a:prstGeom>
        </p:spPr>
      </p:pic>
    </p:spTree>
    <p:extLst>
      <p:ext uri="{BB962C8B-B14F-4D97-AF65-F5344CB8AC3E}">
        <p14:creationId xmlns:p14="http://schemas.microsoft.com/office/powerpoint/2010/main" xmlns="" val="3670068609"/>
      </p:ext>
    </p:extLst>
  </p:cSld>
  <p:clrMapOvr>
    <a:masterClrMapping/>
  </p:clrMapOvr>
  <mc:AlternateContent xmlns:mc="http://schemas.openxmlformats.org/markup-compatibility/2006">
    <mc:Choice xmlns:p14="http://schemas.microsoft.com/office/powerpoint/2010/main" xmlns=""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Θέση περιεχομένου 5" descr="γγγγγηφγη">
            <a:extLst>
              <a:ext uri="{FF2B5EF4-FFF2-40B4-BE49-F238E27FC236}">
                <a16:creationId xmlns:a16="http://schemas.microsoft.com/office/drawing/2014/main" xmlns="" id="{9A0447A8-4EE0-4834-A323-7213274C8B54}"/>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767670" y="1311913"/>
            <a:ext cx="4887799" cy="39141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a:extLst>
              <a:ext uri="{FF2B5EF4-FFF2-40B4-BE49-F238E27FC236}">
                <a16:creationId xmlns:a16="http://schemas.microsoft.com/office/drawing/2014/main" xmlns="" id="{7172A2A9-DA81-4311-81CF-4175D14551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a:extLst>
              <a:ext uri="{FF2B5EF4-FFF2-40B4-BE49-F238E27FC236}">
                <a16:creationId xmlns:a16="http://schemas.microsoft.com/office/drawing/2014/main" xmlns="" id="{9E194686-F1A2-4DBF-A8DD-19DD0DC414BE}"/>
              </a:ext>
            </a:extLst>
          </p:cNvPr>
          <p:cNvSpPr>
            <a:spLocks noGrp="1"/>
          </p:cNvSpPr>
          <p:nvPr>
            <p:ph type="title"/>
          </p:nvPr>
        </p:nvSpPr>
        <p:spPr>
          <a:xfrm>
            <a:off x="4139952" y="0"/>
            <a:ext cx="5004048" cy="620688"/>
          </a:xfrm>
        </p:spPr>
        <p:txBody>
          <a:bodyPr vert="horz" lIns="91440" tIns="45720" rIns="91440" bIns="45720" rtlCol="0" anchor="t">
            <a:noAutofit/>
          </a:bodyPr>
          <a:lstStyle/>
          <a:p>
            <a:pPr algn="ctr" defTabSz="914400">
              <a:lnSpc>
                <a:spcPct val="89000"/>
              </a:lnSpc>
            </a:pPr>
            <a:r>
              <a:rPr lang="en-US" sz="4800" dirty="0" err="1"/>
              <a:t>Αστεροειδής</a:t>
            </a:r>
            <a:r>
              <a:rPr lang="en-US" sz="4800" dirty="0"/>
              <a:t> 327 </a:t>
            </a:r>
          </a:p>
        </p:txBody>
      </p:sp>
      <p:sp>
        <p:nvSpPr>
          <p:cNvPr id="13" name="Rectangle 12">
            <a:extLst>
              <a:ext uri="{FF2B5EF4-FFF2-40B4-BE49-F238E27FC236}">
                <a16:creationId xmlns:a16="http://schemas.microsoft.com/office/drawing/2014/main" xmlns="" id="{D97C4793-9123-47C2-9418-45E6A9B739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Θέση κειμένου 3">
            <a:extLst>
              <a:ext uri="{FF2B5EF4-FFF2-40B4-BE49-F238E27FC236}">
                <a16:creationId xmlns:a16="http://schemas.microsoft.com/office/drawing/2014/main" xmlns="" id="{EB26A4A3-56C9-43CE-A310-054AAB416F9A}"/>
              </a:ext>
            </a:extLst>
          </p:cNvPr>
          <p:cNvSpPr>
            <a:spLocks noGrp="1"/>
          </p:cNvSpPr>
          <p:nvPr>
            <p:ph type="body" sz="half" idx="2"/>
          </p:nvPr>
        </p:nvSpPr>
        <p:spPr>
          <a:xfrm>
            <a:off x="5508104" y="836712"/>
            <a:ext cx="3635896" cy="6021288"/>
          </a:xfrm>
        </p:spPr>
        <p:txBody>
          <a:bodyPr vert="horz" lIns="91440" tIns="45720" rIns="91440" bIns="45720" rtlCol="0">
            <a:normAutofit fontScale="25000" lnSpcReduction="20000"/>
          </a:bodyPr>
          <a:lstStyle/>
          <a:p>
            <a:pPr marL="384048" indent="-384048" defTabSz="914400">
              <a:lnSpc>
                <a:spcPct val="94000"/>
              </a:lnSpc>
              <a:spcAft>
                <a:spcPts val="200"/>
              </a:spcAft>
            </a:pPr>
            <a:r>
              <a:rPr lang="en-US" sz="8000" dirty="0" err="1"/>
              <a:t>Κατοικείται</a:t>
            </a:r>
            <a:r>
              <a:rPr lang="en-US" sz="8000" dirty="0"/>
              <a:t> από τον </a:t>
            </a:r>
            <a:r>
              <a:rPr lang="en-US" sz="9600" b="1" dirty="0">
                <a:solidFill>
                  <a:schemeClr val="accent6">
                    <a:lumMod val="75000"/>
                  </a:schemeClr>
                </a:solidFill>
              </a:rPr>
              <a:t>Μπεκρή</a:t>
            </a:r>
            <a:r>
              <a:rPr lang="en-US" sz="8000" dirty="0"/>
              <a:t> που κάθεται πίσω από ένα τραπέζι, </a:t>
            </a:r>
            <a:r>
              <a:rPr lang="en-US" sz="8000" dirty="0" err="1"/>
              <a:t>με</a:t>
            </a:r>
            <a:r>
              <a:rPr lang="en-US" sz="8000" dirty="0"/>
              <a:t> </a:t>
            </a:r>
            <a:r>
              <a:rPr lang="en-US" sz="8000" dirty="0" err="1" smtClean="0"/>
              <a:t>πολλές</a:t>
            </a:r>
            <a:r>
              <a:rPr lang="en-US" sz="8000" dirty="0" smtClean="0"/>
              <a:t> </a:t>
            </a:r>
            <a:r>
              <a:rPr lang="en-US" sz="8000" dirty="0"/>
              <a:t>άδειες και γεμάτες μπουκάλες γύρω του. </a:t>
            </a:r>
            <a:r>
              <a:rPr lang="en-US" sz="8000" dirty="0" smtClean="0"/>
              <a:t>Ο </a:t>
            </a:r>
            <a:r>
              <a:rPr lang="en-US" sz="8000" dirty="0" err="1"/>
              <a:t>Μπεκρής</a:t>
            </a:r>
            <a:r>
              <a:rPr lang="en-US" sz="8000" dirty="0"/>
              <a:t> </a:t>
            </a:r>
            <a:r>
              <a:rPr lang="en-US" sz="8000" dirty="0" err="1"/>
              <a:t>έχει</a:t>
            </a:r>
            <a:r>
              <a:rPr lang="en-US" sz="8000" dirty="0"/>
              <a:t> </a:t>
            </a:r>
            <a:r>
              <a:rPr lang="en-US" sz="8000" dirty="0" err="1"/>
              <a:t>αυτογνωσία</a:t>
            </a:r>
            <a:r>
              <a:rPr lang="en-US" sz="8000" dirty="0"/>
              <a:t> των πράξεών του αλλά δεν μπορεί να επιβληθεί στον εαυτό του και να βάλει φρένο στο πάθος του ή να το μετριάσει. Η </a:t>
            </a:r>
            <a:r>
              <a:rPr lang="en-US" sz="8000" dirty="0" err="1"/>
              <a:t>αδυναμία</a:t>
            </a:r>
            <a:r>
              <a:rPr lang="en-US" sz="8000" dirty="0"/>
              <a:t> του να αυτοκυριαρχήσει τον σπρώχνει πάλι στο ποτό.  </a:t>
            </a:r>
            <a:r>
              <a:rPr lang="en-US" sz="8000" dirty="0" err="1" smtClean="0"/>
              <a:t>Δεν</a:t>
            </a:r>
            <a:r>
              <a:rPr lang="en-US" sz="8000" dirty="0" smtClean="0"/>
              <a:t> </a:t>
            </a:r>
            <a:r>
              <a:rPr lang="en-US" sz="8000" dirty="0" err="1"/>
              <a:t>διαθέτει</a:t>
            </a:r>
            <a:r>
              <a:rPr lang="en-US" sz="8000" dirty="0"/>
              <a:t> αυτοπεποίθηση, κουράγιο και προπαντός ισχυρή θέληση και αγωνιστική διάθεση. </a:t>
            </a:r>
            <a:r>
              <a:rPr lang="en-US" sz="8000" dirty="0" err="1" smtClean="0"/>
              <a:t>Εκπροσωπεί</a:t>
            </a:r>
            <a:r>
              <a:rPr lang="en-US" sz="8000" dirty="0" smtClean="0"/>
              <a:t> </a:t>
            </a:r>
            <a:r>
              <a:rPr lang="en-US" sz="8000" dirty="0"/>
              <a:t>τους εθισμένους σε κάθε εξάρτηση ανθρώπους, αυτούς που κυριαρχούνται από τα πάθη τους, χωρίς να προσπαθούν συνειδητά </a:t>
            </a:r>
            <a:r>
              <a:rPr lang="el-GR" sz="8000" dirty="0"/>
              <a:t>         </a:t>
            </a:r>
            <a:r>
              <a:rPr lang="en-US" sz="8000" dirty="0"/>
              <a:t>να τα αντιμετωπίσουν.  </a:t>
            </a:r>
          </a:p>
          <a:p>
            <a:pPr marL="384048" indent="-384048" defTabSz="914400">
              <a:lnSpc>
                <a:spcPct val="94000"/>
              </a:lnSpc>
              <a:spcAft>
                <a:spcPts val="200"/>
              </a:spcAft>
            </a:pPr>
            <a:endParaRPr lang="en-US" sz="8000" dirty="0"/>
          </a:p>
          <a:p>
            <a:pPr marL="384048" indent="-384048" defTabSz="914400">
              <a:lnSpc>
                <a:spcPct val="94000"/>
              </a:lnSpc>
              <a:spcAft>
                <a:spcPts val="200"/>
              </a:spcAft>
            </a:pPr>
            <a:endParaRPr lang="en-US" sz="1200" dirty="0"/>
          </a:p>
        </p:txBody>
      </p:sp>
      <p:sp>
        <p:nvSpPr>
          <p:cNvPr id="8" name="TextBox 7">
            <a:extLst>
              <a:ext uri="{FF2B5EF4-FFF2-40B4-BE49-F238E27FC236}">
                <a16:creationId xmlns:a16="http://schemas.microsoft.com/office/drawing/2014/main" xmlns="" id="{02A67CD1-B582-45DE-8153-0885B0895D60}"/>
              </a:ext>
            </a:extLst>
          </p:cNvPr>
          <p:cNvSpPr txBox="1"/>
          <p:nvPr/>
        </p:nvSpPr>
        <p:spPr>
          <a:xfrm>
            <a:off x="4139952" y="3789040"/>
            <a:ext cx="116249" cy="369332"/>
          </a:xfrm>
          <a:prstGeom prst="rect">
            <a:avLst/>
          </a:prstGeom>
          <a:noFill/>
        </p:spPr>
        <p:txBody>
          <a:bodyPr wrap="square" rtlCol="0">
            <a:spAutoFit/>
          </a:bodyPr>
          <a:lstStyle/>
          <a:p>
            <a:endParaRPr lang="el-GR" dirty="0"/>
          </a:p>
        </p:txBody>
      </p:sp>
    </p:spTree>
    <p:extLst>
      <p:ext uri="{BB962C8B-B14F-4D97-AF65-F5344CB8AC3E}">
        <p14:creationId xmlns:p14="http://schemas.microsoft.com/office/powerpoint/2010/main" xmlns="" val="1128837360"/>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1D8A184-DF41-49D5-8B82-08E64158B59D}"/>
              </a:ext>
            </a:extLst>
          </p:cNvPr>
          <p:cNvSpPr>
            <a:spLocks noGrp="1"/>
          </p:cNvSpPr>
          <p:nvPr>
            <p:ph type="title"/>
          </p:nvPr>
        </p:nvSpPr>
        <p:spPr>
          <a:xfrm>
            <a:off x="4139952" y="0"/>
            <a:ext cx="5004048" cy="980728"/>
          </a:xfrm>
        </p:spPr>
        <p:txBody>
          <a:bodyPr/>
          <a:lstStyle/>
          <a:p>
            <a:pPr algn="ctr"/>
            <a:r>
              <a:rPr lang="el-GR" dirty="0">
                <a:solidFill>
                  <a:srgbClr val="FFD525"/>
                </a:solidFill>
              </a:rPr>
              <a:t>Αστεροειδής 328</a:t>
            </a:r>
          </a:p>
        </p:txBody>
      </p:sp>
      <p:pic>
        <p:nvPicPr>
          <p:cNvPr id="6" name="Θέση περιεχομένου 5">
            <a:extLst>
              <a:ext uri="{FF2B5EF4-FFF2-40B4-BE49-F238E27FC236}">
                <a16:creationId xmlns:a16="http://schemas.microsoft.com/office/drawing/2014/main" xmlns="" id="{ACDF0E64-A4CD-4DFA-B6D6-C39B52CA82E9}"/>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4323365" y="548680"/>
            <a:ext cx="4675863" cy="3888432"/>
          </a:xfrm>
        </p:spPr>
      </p:pic>
      <p:sp>
        <p:nvSpPr>
          <p:cNvPr id="4" name="Θέση κειμένου 3">
            <a:extLst>
              <a:ext uri="{FF2B5EF4-FFF2-40B4-BE49-F238E27FC236}">
                <a16:creationId xmlns:a16="http://schemas.microsoft.com/office/drawing/2014/main" xmlns="" id="{6EBC3B8F-96E8-4FE1-974B-FDEBE8751ED4}"/>
              </a:ext>
            </a:extLst>
          </p:cNvPr>
          <p:cNvSpPr>
            <a:spLocks noGrp="1"/>
          </p:cNvSpPr>
          <p:nvPr>
            <p:ph type="body" sz="half" idx="2"/>
          </p:nvPr>
        </p:nvSpPr>
        <p:spPr>
          <a:xfrm>
            <a:off x="0" y="0"/>
            <a:ext cx="3923928" cy="6858000"/>
          </a:xfrm>
        </p:spPr>
        <p:txBody>
          <a:bodyPr>
            <a:noAutofit/>
          </a:bodyPr>
          <a:lstStyle/>
          <a:p>
            <a:pPr algn="just"/>
            <a:r>
              <a:rPr lang="el-GR" sz="2000" dirty="0"/>
              <a:t>Κατοικείται από τον </a:t>
            </a:r>
            <a:r>
              <a:rPr lang="el-GR" sz="2800" b="1" dirty="0">
                <a:solidFill>
                  <a:schemeClr val="accent6">
                    <a:lumMod val="75000"/>
                  </a:schemeClr>
                </a:solidFill>
              </a:rPr>
              <a:t>Επιχειρηματία</a:t>
            </a:r>
            <a:r>
              <a:rPr lang="el-GR" sz="2000" dirty="0"/>
              <a:t>.  Αυτός κάθεται πίσω από ένα γραφείο, και κάνει όλες τις μέρες λογαριασμούς, χωρίς διακοπή. Δεν έχει χρόνο ούτε για να επικοινωνήσει με το περιβάλλον του. Κλεισμένος στο εγώ του, μετράει τα αστέρια, «κάτι χρυσωμένα πραγματάκια» στον ουρανό, επειδή πιστεύει πως του ανήκουν, αφού εκείνος πρώτος σκέφτηκε να τα μετρήσει. Πιστεύει πως αυτό τον κάνει «σοβαρό άνθρωπο». Ωστόσο η ιδέα του να τα κατακτήσει δεν φαίνεται ούτε στον Πρίγκιπα τόσο σοβαρή, αφού δεν χρησιμεύει πουθενά.</a:t>
            </a:r>
          </a:p>
        </p:txBody>
      </p:sp>
      <p:sp>
        <p:nvSpPr>
          <p:cNvPr id="7" name="Ορθογώνιο 6">
            <a:extLst>
              <a:ext uri="{FF2B5EF4-FFF2-40B4-BE49-F238E27FC236}">
                <a16:creationId xmlns:a16="http://schemas.microsoft.com/office/drawing/2014/main" xmlns="" id="{A8B3863C-DB22-41D0-9101-EDC249C56160}"/>
              </a:ext>
            </a:extLst>
          </p:cNvPr>
          <p:cNvSpPr/>
          <p:nvPr/>
        </p:nvSpPr>
        <p:spPr>
          <a:xfrm>
            <a:off x="4139952" y="4437112"/>
            <a:ext cx="5004048" cy="2123658"/>
          </a:xfrm>
          <a:prstGeom prst="rect">
            <a:avLst/>
          </a:prstGeom>
        </p:spPr>
        <p:txBody>
          <a:bodyPr wrap="square">
            <a:spAutoFit/>
          </a:bodyPr>
          <a:lstStyle/>
          <a:p>
            <a:pPr algn="just"/>
            <a:r>
              <a:rPr lang="el-GR" dirty="0"/>
              <a:t> </a:t>
            </a:r>
            <a:r>
              <a:rPr lang="el-GR" sz="2200" dirty="0">
                <a:solidFill>
                  <a:schemeClr val="accent5">
                    <a:lumMod val="75000"/>
                  </a:schemeClr>
                </a:solidFill>
              </a:rPr>
              <a:t>Ο Επιχειρηματίας είναι ο άπληστος άνθρωπος, ο πλεονέκτης του πλούτου. Αισθάνεται μοναδική ικανοποίηση να αποκτά χρήματα </a:t>
            </a:r>
            <a:r>
              <a:rPr lang="el-GR" sz="2200" dirty="0" smtClean="0">
                <a:solidFill>
                  <a:schemeClr val="accent5">
                    <a:lumMod val="75000"/>
                  </a:schemeClr>
                </a:solidFill>
              </a:rPr>
              <a:t>αντί να </a:t>
            </a:r>
            <a:r>
              <a:rPr lang="el-GR" sz="2200" dirty="0">
                <a:solidFill>
                  <a:schemeClr val="accent5">
                    <a:lumMod val="75000"/>
                  </a:schemeClr>
                </a:solidFill>
              </a:rPr>
              <a:t>επικοινωνεί με τους γύρω του και να δημιουργεί ζεστούς, ανθρώπινους δεσμούς. </a:t>
            </a:r>
          </a:p>
        </p:txBody>
      </p:sp>
    </p:spTree>
    <p:extLst>
      <p:ext uri="{BB962C8B-B14F-4D97-AF65-F5344CB8AC3E}">
        <p14:creationId xmlns:p14="http://schemas.microsoft.com/office/powerpoint/2010/main" xmlns="" val="3319946640"/>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DCFF88B0-50BB-43DB-A3DE-B4250E85C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CF2D41B7-5186-4441-BE52-90B15EF589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25465828-4AAD-4B64-A1C3-5081FAC64319}"/>
              </a:ext>
            </a:extLst>
          </p:cNvPr>
          <p:cNvSpPr>
            <a:spLocks noGrp="1"/>
          </p:cNvSpPr>
          <p:nvPr>
            <p:ph type="title"/>
          </p:nvPr>
        </p:nvSpPr>
        <p:spPr>
          <a:xfrm>
            <a:off x="3451608" y="0"/>
            <a:ext cx="5692372" cy="764704"/>
          </a:xfrm>
        </p:spPr>
        <p:txBody>
          <a:bodyPr vert="horz" lIns="91440" tIns="45720" rIns="91440" bIns="45720" rtlCol="0" anchor="t">
            <a:normAutofit/>
          </a:bodyPr>
          <a:lstStyle/>
          <a:p>
            <a:pPr algn="ctr" defTabSz="914400">
              <a:lnSpc>
                <a:spcPct val="89000"/>
              </a:lnSpc>
            </a:pPr>
            <a:r>
              <a:rPr lang="en-US" sz="4800" dirty="0" err="1"/>
              <a:t>Αστεροειδής</a:t>
            </a:r>
            <a:r>
              <a:rPr lang="en-US" sz="4800" dirty="0"/>
              <a:t> 329 </a:t>
            </a:r>
          </a:p>
        </p:txBody>
      </p:sp>
      <p:pic>
        <p:nvPicPr>
          <p:cNvPr id="6" name="Θέση περιεχομένου 5">
            <a:extLst>
              <a:ext uri="{FF2B5EF4-FFF2-40B4-BE49-F238E27FC236}">
                <a16:creationId xmlns:a16="http://schemas.microsoft.com/office/drawing/2014/main" xmlns="" id="{5EE4E516-312B-4F79-9D11-E4A482CE4AFF}"/>
              </a:ext>
            </a:extLst>
          </p:cNvPr>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l="30150" r="19898"/>
          <a:stretch/>
        </p:blipFill>
        <p:spPr>
          <a:xfrm>
            <a:off x="0" y="10"/>
            <a:ext cx="3280158" cy="6857990"/>
          </a:xfrm>
          <a:prstGeom prst="rect">
            <a:avLst/>
          </a:prstGeom>
        </p:spPr>
      </p:pic>
      <p:sp>
        <p:nvSpPr>
          <p:cNvPr id="15" name="Rectangle 14">
            <a:extLst>
              <a:ext uri="{FF2B5EF4-FFF2-40B4-BE49-F238E27FC236}">
                <a16:creationId xmlns:a16="http://schemas.microsoft.com/office/drawing/2014/main" xmlns="" id="{5A752145-873C-4B20-95BF-DC292A35E7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80158"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Θέση κειμένου 3">
            <a:extLst>
              <a:ext uri="{FF2B5EF4-FFF2-40B4-BE49-F238E27FC236}">
                <a16:creationId xmlns:a16="http://schemas.microsoft.com/office/drawing/2014/main" xmlns="" id="{0FB3B07E-C154-491D-A93C-94E1F6DD1F1C}"/>
              </a:ext>
            </a:extLst>
          </p:cNvPr>
          <p:cNvSpPr>
            <a:spLocks noGrp="1"/>
          </p:cNvSpPr>
          <p:nvPr>
            <p:ph type="body" sz="half" idx="2"/>
          </p:nvPr>
        </p:nvSpPr>
        <p:spPr>
          <a:xfrm>
            <a:off x="3451588" y="764704"/>
            <a:ext cx="5692372" cy="6092920"/>
          </a:xfrm>
        </p:spPr>
        <p:txBody>
          <a:bodyPr vert="horz" lIns="91440" tIns="45720" rIns="91440" bIns="45720" rtlCol="0">
            <a:normAutofit fontScale="92500"/>
          </a:bodyPr>
          <a:lstStyle/>
          <a:p>
            <a:pPr marL="384048" indent="-384048" algn="ctr" defTabSz="914400">
              <a:lnSpc>
                <a:spcPct val="94000"/>
              </a:lnSpc>
              <a:spcAft>
                <a:spcPts val="200"/>
              </a:spcAft>
            </a:pPr>
            <a:r>
              <a:rPr lang="en-US" sz="2800" dirty="0"/>
              <a:t>Κα</a:t>
            </a:r>
            <a:r>
              <a:rPr lang="en-US" sz="2800" dirty="0" err="1"/>
              <a:t>τοικείτ</a:t>
            </a:r>
            <a:r>
              <a:rPr lang="en-US" sz="2800" dirty="0"/>
              <a:t>αι από έναν </a:t>
            </a:r>
            <a:r>
              <a:rPr lang="en-US" sz="2800" b="1" dirty="0">
                <a:solidFill>
                  <a:srgbClr val="FFFF00"/>
                </a:solidFill>
              </a:rPr>
              <a:t>Φαναρανάφτη</a:t>
            </a:r>
            <a:r>
              <a:rPr lang="en-US" sz="2800" dirty="0"/>
              <a:t> που αναβοσβήνει συστηματικά ένα φανάρι βάσει οδηγιών. </a:t>
            </a:r>
            <a:r>
              <a:rPr lang="en-US" sz="2800" dirty="0" err="1"/>
              <a:t>Είν</a:t>
            </a:r>
            <a:r>
              <a:rPr lang="en-US" sz="2800" dirty="0"/>
              <a:t>αι ένας άνθρωπος χωρίς αυτόνομη βούληση, αφού ακολουθεί τις οδηγίες άλλων χωρίς κρίση ή δεύτερη σκέψη. Πα</a:t>
            </a:r>
            <a:r>
              <a:rPr lang="en-US" sz="2800" dirty="0" err="1"/>
              <a:t>ράλληλ</a:t>
            </a:r>
            <a:r>
              <a:rPr lang="en-US" sz="2800" dirty="0"/>
              <a:t>α, όμως, δεν ασχολείται με κάτι δημιουργικό. </a:t>
            </a:r>
            <a:r>
              <a:rPr lang="en-US" sz="2800" dirty="0" err="1"/>
              <a:t>Αντιθέτως</a:t>
            </a:r>
            <a:r>
              <a:rPr lang="en-US" sz="2800" dirty="0"/>
              <a:t>, </a:t>
            </a:r>
            <a:r>
              <a:rPr lang="en-US" sz="2800" dirty="0" err="1"/>
              <a:t>εκτελεί</a:t>
            </a:r>
            <a:r>
              <a:rPr lang="en-US" sz="2800" dirty="0"/>
              <a:t> </a:t>
            </a:r>
            <a:r>
              <a:rPr lang="en-US" sz="2800" dirty="0" err="1"/>
              <a:t>μί</a:t>
            </a:r>
            <a:r>
              <a:rPr lang="en-US" sz="2800" dirty="0"/>
              <a:t>α μονότονη εργασία, η οποία δεν έχει καμία πρακτική αξία ούτε χαρίζει ηθική ικανοποίηση. Επ</a:t>
            </a:r>
            <a:r>
              <a:rPr lang="en-US" sz="2800" dirty="0" err="1"/>
              <a:t>ομένως</a:t>
            </a:r>
            <a:r>
              <a:rPr lang="en-US" sz="2800" dirty="0"/>
              <a:t> </a:t>
            </a:r>
            <a:r>
              <a:rPr lang="en-US" sz="2800" dirty="0" err="1"/>
              <a:t>δεν</a:t>
            </a:r>
            <a:r>
              <a:rPr lang="en-US" sz="2800" dirty="0"/>
              <a:t> π</a:t>
            </a:r>
            <a:r>
              <a:rPr lang="en-US" sz="2800" dirty="0" err="1"/>
              <a:t>ροσφέρει</a:t>
            </a:r>
            <a:r>
              <a:rPr lang="en-US" sz="2800" dirty="0"/>
              <a:t> </a:t>
            </a:r>
            <a:r>
              <a:rPr lang="en-US" sz="2800" dirty="0" err="1"/>
              <a:t>τί</a:t>
            </a:r>
            <a:r>
              <a:rPr lang="en-US" sz="2800" dirty="0"/>
              <a:t>ποτα χρήσιμο ούτε στο κοινωνικό σύνολο ούτε στο εαυτό του. </a:t>
            </a:r>
          </a:p>
          <a:p>
            <a:pPr marL="384048" indent="-384048" defTabSz="914400">
              <a:lnSpc>
                <a:spcPct val="94000"/>
              </a:lnSpc>
              <a:spcAft>
                <a:spcPts val="200"/>
              </a:spcAft>
            </a:pPr>
            <a:endParaRPr lang="en-US" sz="2800" dirty="0"/>
          </a:p>
          <a:p>
            <a:pPr marL="384048" indent="-384048" defTabSz="914400">
              <a:lnSpc>
                <a:spcPct val="94000"/>
              </a:lnSpc>
              <a:spcAft>
                <a:spcPts val="200"/>
              </a:spcAft>
            </a:pPr>
            <a:endParaRPr lang="en-US" dirty="0"/>
          </a:p>
        </p:txBody>
      </p:sp>
    </p:spTree>
    <p:extLst>
      <p:ext uri="{BB962C8B-B14F-4D97-AF65-F5344CB8AC3E}">
        <p14:creationId xmlns:p14="http://schemas.microsoft.com/office/powerpoint/2010/main" xmlns="" val="35924161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ερικοπή">
  <a:themeElements>
    <a:clrScheme name="Περικοπή">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Περικοπή">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ερικοπή">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D7AA1D6E-F3E9-4763-A3BC-84DF2E02F60F}"/>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TotalTime>
  <Words>1117</Words>
  <Application>Microsoft Office PowerPoint</Application>
  <PresentationFormat>Προβολή στην οθόνη (4:3)</PresentationFormat>
  <Paragraphs>62</Paragraphs>
  <Slides>16</Slides>
  <Notes>0</Notes>
  <HiddenSlides>0</HiddenSlides>
  <MMClips>2</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Περικοπή</vt:lpstr>
      <vt:lpstr>Διαφάνεια 1</vt:lpstr>
      <vt:lpstr> ΤΑ ΜΠΑΟΜΠΑΜΠ</vt:lpstr>
      <vt:lpstr>ΤΟ ΤΡΙΑΝΤΑΦΥΛΛΟ </vt:lpstr>
      <vt:lpstr>Διαφάνεια 4</vt:lpstr>
      <vt:lpstr>Αστεροειδής 325 </vt:lpstr>
      <vt:lpstr>Αστεροειδής 326 </vt:lpstr>
      <vt:lpstr>Αστεροειδής 327 </vt:lpstr>
      <vt:lpstr>Αστεροειδής 328</vt:lpstr>
      <vt:lpstr>Αστεροειδής 329 </vt:lpstr>
      <vt:lpstr>Αστεροειδής 330 </vt:lpstr>
      <vt:lpstr>Όλοι οι διαφορετικοί τύποι ανθρώπων που συνάντησε ο Μικρός Πρίγκιπας στους αστεροειδείς έχουν ένα κοινό: ζουν ολομόναχοι! Καθώς ο καθένας τους ασχολείται αποκλειστικά με τον εαυτό του και το πάθος του, δεν έχουν χρόνο ούτε διάθεση να δώσουν νόημα στη ζωή τους. Για τον λόγο αυτό, η ζωή τους είναι άδεια και οι ίδιοι έγκλειστοι και δυστυχισμένοι στον πλανήτη που δημιούργησαν.  Έτσι, ο Μικρός Πρίγκιπας επισκέπτεται τον πλανήτη Γη. </vt:lpstr>
      <vt:lpstr>Το Φίδι </vt:lpstr>
      <vt:lpstr>Διαφάνεια 13</vt:lpstr>
      <vt:lpstr>Η Αλεπού</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ΜΟΡΦΕΣ ΠΟΥ ΣΥΝΑΝΤΑ Ο ΜΙΚΡΟΣ ΠΡΙΓΚΙΠΑΣ</dc:title>
  <dc:creator>George Ergazakis</dc:creator>
  <cp:lastModifiedBy>Dimitra</cp:lastModifiedBy>
  <cp:revision>33</cp:revision>
  <dcterms:created xsi:type="dcterms:W3CDTF">2019-04-14T09:56:45Z</dcterms:created>
  <dcterms:modified xsi:type="dcterms:W3CDTF">2019-10-16T08:21:29Z</dcterms:modified>
</cp:coreProperties>
</file>