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02" r:id="rId2"/>
    <p:sldId id="304" r:id="rId3"/>
    <p:sldId id="306" r:id="rId4"/>
    <p:sldId id="309" r:id="rId5"/>
    <p:sldId id="307" r:id="rId6"/>
    <p:sldId id="30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FF"/>
    <a:srgbClr val="38C2B5"/>
    <a:srgbClr val="FF9999"/>
    <a:srgbClr val="C40CAA"/>
    <a:srgbClr val="C60CAB"/>
    <a:srgbClr val="669900"/>
    <a:srgbClr val="F779E5"/>
    <a:srgbClr val="71C7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0"/>
  </p:normalViewPr>
  <p:slideViewPr>
    <p:cSldViewPr>
      <p:cViewPr varScale="1">
        <p:scale>
          <a:sx n="38" d="100"/>
          <a:sy n="38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D23193-6354-4A2C-A383-5D4B4077F191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F894E7-9235-4497-8344-F541A0038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NA\Desktop\Κεφ 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2988">
            <a:off x="624432" y="4903530"/>
            <a:ext cx="3885706" cy="1694787"/>
          </a:xfrm>
          <a:prstGeom prst="rect">
            <a:avLst/>
          </a:prstGeom>
          <a:noFill/>
        </p:spPr>
      </p:pic>
      <p:pic>
        <p:nvPicPr>
          <p:cNvPr id="1026" name="Picture 2" descr="C:\Users\TI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55443">
            <a:off x="451967" y="532706"/>
            <a:ext cx="3692318" cy="419174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03848" y="570748"/>
            <a:ext cx="489654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000" b="1" i="1" u="none" strike="noStrike" cap="none" normalizeH="0" baseline="0" dirty="0">
                <a:ln>
                  <a:noFill/>
                </a:ln>
                <a:solidFill>
                  <a:srgbClr val="38C2B5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Βιβλιοπαρουσίαση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3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Ο Μικρός Πρίγκιπας</a:t>
            </a:r>
            <a:r>
              <a:rPr kumimoji="0" lang="el-GR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του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Αντουάν Ντε Σαιντ Εξυπερύ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2000" b="1" i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mbria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900" dirty="0"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900" dirty="0"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900" dirty="0"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900" dirty="0"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900" dirty="0"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900" dirty="0">
              <a:latin typeface="Segoe Script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275856" y="4941168"/>
            <a:ext cx="46085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C40CAA"/>
                </a:solidFill>
                <a:ea typeface="Calibri" pitchFamily="34" charset="0"/>
                <a:cs typeface="Times New Roman" pitchFamily="18" charset="0"/>
              </a:rPr>
              <a:t>Παρουσιάζουν οι μαθητές του Β2</a:t>
            </a:r>
            <a:r>
              <a:rPr lang="en-US" b="1" dirty="0" smtClean="0">
                <a:solidFill>
                  <a:srgbClr val="C40CAA"/>
                </a:solidFill>
                <a:ea typeface="Calibri" pitchFamily="34" charset="0"/>
                <a:cs typeface="Times New Roman" pitchFamily="18" charset="0"/>
              </a:rPr>
              <a:t>: </a:t>
            </a:r>
            <a:r>
              <a:rPr lang="el-GR" b="1" dirty="0" smtClean="0">
                <a:solidFill>
                  <a:srgbClr val="C40CAA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l-GR" b="1" dirty="0" smtClean="0">
                <a:solidFill>
                  <a:schemeClr val="accent2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l-GR" dirty="0" smtClean="0">
              <a:solidFill>
                <a:schemeClr val="accent2"/>
              </a:solidFill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b="1" dirty="0" smtClean="0">
              <a:solidFill>
                <a:srgbClr val="C40CAA"/>
              </a:solidFill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C40CAA"/>
                </a:solidFill>
                <a:ea typeface="Calibri" pitchFamily="34" charset="0"/>
                <a:cs typeface="Times New Roman" pitchFamily="18" charset="0"/>
              </a:rPr>
              <a:t>Έλενα </a:t>
            </a:r>
            <a:r>
              <a:rPr lang="el-GR" b="1" dirty="0">
                <a:solidFill>
                  <a:srgbClr val="C40CAA"/>
                </a:solidFill>
                <a:ea typeface="Calibri" pitchFamily="34" charset="0"/>
                <a:cs typeface="Times New Roman" pitchFamily="18" charset="0"/>
              </a:rPr>
              <a:t>Ευαγγελίδου </a:t>
            </a:r>
            <a:endParaRPr lang="el-GR" dirty="0">
              <a:solidFill>
                <a:srgbClr val="C40CAA"/>
              </a:solidFill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>
                <a:solidFill>
                  <a:srgbClr val="C40CAA"/>
                </a:solidFill>
                <a:ea typeface="Calibri" pitchFamily="34" charset="0"/>
                <a:cs typeface="Times New Roman" pitchFamily="18" charset="0"/>
              </a:rPr>
              <a:t>Μάνος </a:t>
            </a:r>
            <a:r>
              <a:rPr lang="el-GR" b="1" dirty="0" err="1" smtClean="0">
                <a:solidFill>
                  <a:srgbClr val="C40CAA"/>
                </a:solidFill>
                <a:ea typeface="Calibri" pitchFamily="34" charset="0"/>
                <a:cs typeface="Times New Roman" pitchFamily="18" charset="0"/>
              </a:rPr>
              <a:t>Κεραμπός</a:t>
            </a:r>
            <a:endParaRPr lang="en-US" b="1" dirty="0" smtClean="0">
              <a:solidFill>
                <a:srgbClr val="C40CAA"/>
              </a:solidFill>
              <a:ea typeface="Calibri" pitchFamily="34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b="1" dirty="0" smtClean="0">
              <a:solidFill>
                <a:srgbClr val="C40CAA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ragmata-emathe-mikros-prigkipas.jpg"/>
          <p:cNvPicPr>
            <a:picLocks noChangeAspect="1"/>
          </p:cNvPicPr>
          <p:nvPr/>
        </p:nvPicPr>
        <p:blipFill>
          <a:blip r:embed="rId2" cstate="print">
            <a:lum bright="30000" contrast="20000"/>
          </a:blip>
          <a:stretch>
            <a:fillRect/>
          </a:stretch>
        </p:blipFill>
        <p:spPr>
          <a:xfrm>
            <a:off x="0" y="0"/>
            <a:ext cx="8172400" cy="6858000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>
            <a:norm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sz="4000" i="1" dirty="0" smtClean="0">
              <a:solidFill>
                <a:schemeClr val="bg1"/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4000" i="1" dirty="0" smtClean="0">
                <a:solidFill>
                  <a:schemeClr val="bg1"/>
                </a:solidFill>
              </a:rPr>
              <a:t>Ο Μικρός Πρίγκιπας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2800" i="1" dirty="0" smtClean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είναι </a:t>
            </a:r>
            <a:r>
              <a:rPr lang="el-GR" sz="2800" i="1" dirty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μία νουβέλα με μορφή παραμυθιού.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sz="2800" i="1" dirty="0" smtClean="0">
              <a:solidFill>
                <a:schemeClr val="bg1"/>
              </a:solidFill>
              <a:ea typeface="Cambria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2800" i="1" dirty="0" smtClean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Η </a:t>
            </a:r>
            <a:r>
              <a:rPr lang="el-GR" sz="2800" i="1" dirty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νουβέλα αρχίζει με μια σύντομη εισαγωγή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2800" i="1" dirty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στην οποία ο συγγραφέας αναφέρεται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2800" i="1" dirty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στην αδυναμία των ενηλίκων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2800" i="1" dirty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να αντιληφθούν τις ζωγραφιές του,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2800" i="1" dirty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επειδή βλέπουν μόνο την επιφάνεια και όχι την ουσία των πραγμάτων.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sz="2800" i="1" dirty="0" smtClean="0">
              <a:solidFill>
                <a:schemeClr val="bg1"/>
              </a:solidFill>
              <a:ea typeface="Cambria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2800" i="1" dirty="0" smtClean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Το </a:t>
            </a:r>
            <a:r>
              <a:rPr lang="el-GR" sz="2800" i="1" dirty="0">
                <a:solidFill>
                  <a:schemeClr val="bg1"/>
                </a:solidFill>
                <a:ea typeface="Cambria" pitchFamily="18" charset="0"/>
                <a:cs typeface="Times New Roman" pitchFamily="18" charset="0"/>
              </a:rPr>
              <a:t>συμπέρασμα αυτό αποτελεί το έναυσμα για τη συγγραφή </a:t>
            </a:r>
            <a:r>
              <a:rPr lang="el-GR" sz="2800" i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του βιβλίου.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sz="1800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Ο-Μικρός-Πρίγκιπας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3491880" y="3356992"/>
            <a:ext cx="4608512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l-GR" sz="4000" b="1" i="1" dirty="0" smtClean="0">
                <a:ea typeface="Calibri" pitchFamily="34" charset="0"/>
                <a:cs typeface="Times New Roman" pitchFamily="18" charset="0"/>
              </a:rPr>
              <a:t>Η </a:t>
            </a:r>
            <a:r>
              <a:rPr lang="el-GR" sz="4000" b="1" i="1" dirty="0">
                <a:ea typeface="Calibri" pitchFamily="34" charset="0"/>
                <a:cs typeface="Times New Roman" pitchFamily="18" charset="0"/>
              </a:rPr>
              <a:t>ιστορία </a:t>
            </a:r>
            <a:r>
              <a:rPr lang="el-GR" sz="2400" i="1" dirty="0">
                <a:ea typeface="Calibri" pitchFamily="34" charset="0"/>
                <a:cs typeface="Times New Roman" pitchFamily="18" charset="0"/>
              </a:rPr>
              <a:t>αρχίζει όταν ο συγγραφέας-αφηγητής πέφτει με </a:t>
            </a: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το αεροπλάνο </a:t>
            </a:r>
            <a:r>
              <a:rPr lang="el-GR" sz="2400" i="1" dirty="0">
                <a:ea typeface="Calibri" pitchFamily="34" charset="0"/>
                <a:cs typeface="Times New Roman" pitchFamily="18" charset="0"/>
              </a:rPr>
              <a:t>του, που έχει πάθει βλάβη, στην έρημο. Εκεί συναντά ένα ασυνήθιστο παιδί, τον Μικρό Πρίγκιπα, με τον οποίο γνωρίζονται και γίνονται φίλοι. </a:t>
            </a:r>
            <a:endParaRPr lang="el-GR" sz="2400" i="1" dirty="0" smtClean="0">
              <a:ea typeface="Calibri" pitchFamily="34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Ο </a:t>
            </a:r>
            <a:r>
              <a:rPr lang="el-GR" sz="2400" i="1" dirty="0">
                <a:ea typeface="Calibri" pitchFamily="34" charset="0"/>
                <a:cs typeface="Times New Roman" pitchFamily="18" charset="0"/>
              </a:rPr>
              <a:t>αφηγητής μαθαίνει πολλά για τον καινούριο του φίλο, ο οποίος του περιγράφει τον πλανήτη του και του εκμυστηρεύεται την αγάπη του για το Τριαντάφυλλό του. </a:t>
            </a:r>
            <a:endParaRPr lang="el-GR" sz="2400" i="1" dirty="0" smtClean="0">
              <a:ea typeface="Calibri" pitchFamily="34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Κατόπιν του διηγείται </a:t>
            </a:r>
          </a:p>
          <a:p>
            <a:pPr lvl="0" algn="just">
              <a:buNone/>
            </a:pP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την </a:t>
            </a:r>
            <a:r>
              <a:rPr lang="el-GR" sz="2400" i="1">
                <a:ea typeface="Calibri" pitchFamily="34" charset="0"/>
                <a:cs typeface="Times New Roman" pitchFamily="18" charset="0"/>
              </a:rPr>
              <a:t>επίσκεψή </a:t>
            </a:r>
            <a:r>
              <a:rPr lang="el-GR" sz="2400" i="1" smtClean="0">
                <a:ea typeface="Calibri" pitchFamily="34" charset="0"/>
                <a:cs typeface="Times New Roman" pitchFamily="18" charset="0"/>
              </a:rPr>
              <a:t>του </a:t>
            </a:r>
          </a:p>
          <a:p>
            <a:pPr lvl="0" algn="just">
              <a:buNone/>
            </a:pPr>
            <a:r>
              <a:rPr lang="el-GR" sz="2400" i="1" smtClean="0">
                <a:ea typeface="Calibri" pitchFamily="34" charset="0"/>
                <a:cs typeface="Times New Roman" pitchFamily="18" charset="0"/>
              </a:rPr>
              <a:t>σε </a:t>
            </a:r>
            <a:r>
              <a:rPr lang="el-GR" sz="2400" i="1" dirty="0">
                <a:ea typeface="Calibri" pitchFamily="34" charset="0"/>
                <a:cs typeface="Times New Roman" pitchFamily="18" charset="0"/>
              </a:rPr>
              <a:t>άλλους πλανήτες </a:t>
            </a:r>
            <a:endParaRPr lang="el-GR" sz="2400" i="1" dirty="0" smtClean="0">
              <a:ea typeface="Calibri" pitchFamily="34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και </a:t>
            </a:r>
            <a:r>
              <a:rPr lang="el-GR" sz="2400" i="1" dirty="0">
                <a:ea typeface="Calibri" pitchFamily="34" charset="0"/>
                <a:cs typeface="Times New Roman" pitchFamily="18" charset="0"/>
              </a:rPr>
              <a:t>του μιλά για τους </a:t>
            </a:r>
            <a:endParaRPr lang="el-GR" sz="2400" i="1" dirty="0" smtClean="0">
              <a:ea typeface="Calibri" pitchFamily="34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ανθρώπους </a:t>
            </a:r>
            <a:r>
              <a:rPr lang="el-GR" sz="2400" i="1" dirty="0">
                <a:ea typeface="Calibri" pitchFamily="34" charset="0"/>
                <a:cs typeface="Times New Roman" pitchFamily="18" charset="0"/>
              </a:rPr>
              <a:t>που </a:t>
            </a:r>
            <a:endParaRPr lang="el-GR" sz="2400" i="1" dirty="0" smtClean="0">
              <a:ea typeface="Calibri" pitchFamily="34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συνάντησε </a:t>
            </a:r>
            <a:r>
              <a:rPr lang="el-GR" sz="2400" i="1" dirty="0">
                <a:ea typeface="Calibri" pitchFamily="34" charset="0"/>
                <a:cs typeface="Times New Roman" pitchFamily="18" charset="0"/>
              </a:rPr>
              <a:t>σε αυτούς. </a:t>
            </a:r>
          </a:p>
          <a:p>
            <a:endParaRPr lang="el-G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8172400" cy="5157192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5724128" y="4293096"/>
            <a:ext cx="3419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336600"/>
                </a:solidFill>
                <a:ea typeface="Calibri" pitchFamily="34" charset="0"/>
                <a:cs typeface="Times New Roman" pitchFamily="18" charset="0"/>
              </a:rPr>
              <a:t>Από την αλεπού έμαθε την αξία της φιλίας </a:t>
            </a:r>
          </a:p>
          <a:p>
            <a:r>
              <a:rPr lang="el-GR" sz="2000" b="1" i="1" dirty="0" smtClean="0">
                <a:solidFill>
                  <a:srgbClr val="336600"/>
                </a:solidFill>
                <a:ea typeface="Calibri" pitchFamily="34" charset="0"/>
                <a:cs typeface="Times New Roman" pitchFamily="18" charset="0"/>
              </a:rPr>
              <a:t>και τώρα, </a:t>
            </a:r>
          </a:p>
          <a:p>
            <a:r>
              <a:rPr lang="el-GR" sz="2000" b="1" i="1" dirty="0" smtClean="0">
                <a:solidFill>
                  <a:srgbClr val="336600"/>
                </a:solidFill>
                <a:ea typeface="Calibri" pitchFamily="34" charset="0"/>
                <a:cs typeface="Times New Roman" pitchFamily="18" charset="0"/>
              </a:rPr>
              <a:t>συναισθανόμενος την ευθύνη του για το Τριαντάφυλλό του, που το άφησε, επιθυμεί να γυρίσει στον πλανήτη του. </a:t>
            </a:r>
            <a:endParaRPr lang="el-GR" sz="2000" b="1" dirty="0">
              <a:solidFill>
                <a:srgbClr val="3366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88640"/>
            <a:ext cx="81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Απογοητευμένος, κατέληξε στη Γη, όπου συνάντησε ένα φίδι που πίστευε πως ήταν παντοδύναμο και μια αλεπού που την εξημέρωσε και δημιούργησε δεσμούς φιλίας μαζί της.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fifi.png"/>
          <p:cNvPicPr>
            <a:picLocks noChangeAspect="1"/>
          </p:cNvPicPr>
          <p:nvPr/>
        </p:nvPicPr>
        <p:blipFill>
          <a:blip r:embed="rId2" cstate="print">
            <a:lum bright="30000" contrast="20000"/>
          </a:blip>
          <a:stretch>
            <a:fillRect/>
          </a:stretch>
        </p:blipFill>
        <p:spPr>
          <a:xfrm>
            <a:off x="0" y="1772816"/>
            <a:ext cx="8172400" cy="5085184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88640"/>
            <a:ext cx="8172400" cy="35283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800" i="1" dirty="0" smtClean="0">
                <a:ea typeface="Calibri" pitchFamily="34" charset="0"/>
                <a:cs typeface="Times New Roman" pitchFamily="18" charset="0"/>
              </a:rPr>
              <a:t>Για </a:t>
            </a:r>
            <a:r>
              <a:rPr lang="el-GR" sz="2800" i="1" dirty="0">
                <a:ea typeface="Calibri" pitchFamily="34" charset="0"/>
                <a:cs typeface="Times New Roman" pitchFamily="18" charset="0"/>
              </a:rPr>
              <a:t>τον λόγο αυτό αφήνει το φίδι να τον δαγκώσει. Κι ενώ είναι ετοιμοθάνατος, φεύγει στον ουρανό, αφήνοντας στην ψυχή του συγγραφέα ένα μεγάλο κενό…</a:t>
            </a:r>
            <a:endParaRPr lang="el-GR" sz="2800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60316"/>
            <a:ext cx="817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Η αφήγηση </a:t>
            </a:r>
            <a:r>
              <a:rPr kumimoji="0" lang="el-G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του συγγραφέα εξελίσσεται σε χρονική σειρά. Αρχίζει την πρώτη ημέρα συνάντησής του με τον Μικρό Πρίγκιπα και τελειώνει την όγδοη ημέρα, όταν μετά από την αναζήτηση νερού στην έρημο, ο πρωταγωνιστής φεύγει για πάντα. Στο μεγαλύτερο, όμως, μέρος της διακόπτεται από τις ιστορίες που αφηγείται ο ίδιος ο Μικρός Πρίγκιπας στον συγγραφέα και που αφορούν την περιπλάνησή του στους άλλους πλανήτες και στη Γη μέχρι τη συνάντησή του με αυτόν.  </a:t>
            </a:r>
            <a:endParaRPr kumimoji="0" lang="el-GR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endParaRPr kumimoji="0" lang="el-G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2 - Εικόνα" descr="1004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996952"/>
            <a:ext cx="2736304" cy="3456384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3707904" y="2996952"/>
            <a:ext cx="4032448" cy="238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4000" b="1" i="1" dirty="0" smtClean="0">
                <a:ea typeface="Calibri" pitchFamily="34" charset="0"/>
                <a:cs typeface="Times New Roman" pitchFamily="18" charset="0"/>
              </a:rPr>
              <a:t>Στον επίλογο </a:t>
            </a:r>
            <a:r>
              <a:rPr lang="el-GR" sz="2000" i="1" dirty="0" smtClean="0">
                <a:ea typeface="Calibri" pitchFamily="34" charset="0"/>
                <a:cs typeface="Times New Roman" pitchFamily="18" charset="0"/>
              </a:rPr>
              <a:t>του βιβλίου ο αφηγητής εμπλέκει τον αναγνώστη μέσα στην ιστορία του βιβλίου. Ζητά από τον αναγνώστη να τον πληροφορήσει αν κάπου συναντήσει τον Μικρό Πρίγκιπα.</a:t>
            </a:r>
            <a:r>
              <a:rPr lang="el-GR" sz="2400" i="1" dirty="0" smtClean="0">
                <a:ea typeface="Calibri" pitchFamily="34" charset="0"/>
                <a:cs typeface="Times New Roman" pitchFamily="18" charset="0"/>
              </a:rPr>
              <a:t> </a:t>
            </a:r>
            <a:endParaRPr lang="el-GR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1829</TotalTime>
  <Words>361</Words>
  <Application>Microsoft Office PowerPoint</Application>
  <PresentationFormat>Προβολή στην οθόνη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Αφθονία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Dimitra</cp:lastModifiedBy>
  <cp:revision>415</cp:revision>
  <dcterms:created xsi:type="dcterms:W3CDTF">2017-11-19T14:57:17Z</dcterms:created>
  <dcterms:modified xsi:type="dcterms:W3CDTF">2019-10-16T08:20:06Z</dcterms:modified>
</cp:coreProperties>
</file>